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24"/>
  </p:notesMasterIdLst>
  <p:sldIdLst>
    <p:sldId id="256" r:id="rId4"/>
    <p:sldId id="264" r:id="rId5"/>
    <p:sldId id="265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85" r:id="rId14"/>
    <p:sldId id="301" r:id="rId15"/>
    <p:sldId id="289" r:id="rId16"/>
    <p:sldId id="290" r:id="rId17"/>
    <p:sldId id="299" r:id="rId18"/>
    <p:sldId id="292" r:id="rId19"/>
    <p:sldId id="293" r:id="rId20"/>
    <p:sldId id="296" r:id="rId21"/>
    <p:sldId id="302" r:id="rId22"/>
    <p:sldId id="303" r:id="rId23"/>
  </p:sldIdLst>
  <p:sldSz cx="12192000" cy="6858000"/>
  <p:notesSz cx="7010400" cy="92964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FD0918-3080-4E38-9D16-4AAB27468B3E}" v="15" dt="2023-08-10T20:02:25.6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62" autoAdjust="0"/>
    <p:restoredTop sz="94106" autoAdjust="0"/>
  </p:normalViewPr>
  <p:slideViewPr>
    <p:cSldViewPr snapToGrid="0" showGuides="1">
      <p:cViewPr varScale="1">
        <p:scale>
          <a:sx n="102" d="100"/>
          <a:sy n="102" d="100"/>
        </p:scale>
        <p:origin x="83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gan MacWebb" userId="e3d971bb-aea1-412d-a02b-accd02bb2c6d" providerId="ADAL" clId="{7CFD0918-3080-4E38-9D16-4AAB27468B3E}"/>
    <pc:docChg chg="delSld modSld modMainMaster">
      <pc:chgData name="Logan MacWebb" userId="e3d971bb-aea1-412d-a02b-accd02bb2c6d" providerId="ADAL" clId="{7CFD0918-3080-4E38-9D16-4AAB27468B3E}" dt="2023-08-10T20:02:25.694" v="108" actId="1076"/>
      <pc:docMkLst>
        <pc:docMk/>
      </pc:docMkLst>
      <pc:sldChg chg="del">
        <pc:chgData name="Logan MacWebb" userId="e3d971bb-aea1-412d-a02b-accd02bb2c6d" providerId="ADAL" clId="{7CFD0918-3080-4E38-9D16-4AAB27468B3E}" dt="2023-08-10T17:55:18.695" v="0" actId="2696"/>
        <pc:sldMkLst>
          <pc:docMk/>
          <pc:sldMk cId="2921861785" sldId="261"/>
        </pc:sldMkLst>
      </pc:sldChg>
      <pc:sldChg chg="modSp mod">
        <pc:chgData name="Logan MacWebb" userId="e3d971bb-aea1-412d-a02b-accd02bb2c6d" providerId="ADAL" clId="{7CFD0918-3080-4E38-9D16-4AAB27468B3E}" dt="2023-08-10T17:56:18.962" v="6" actId="20577"/>
        <pc:sldMkLst>
          <pc:docMk/>
          <pc:sldMk cId="3189657969" sldId="264"/>
        </pc:sldMkLst>
        <pc:spChg chg="mod">
          <ac:chgData name="Logan MacWebb" userId="e3d971bb-aea1-412d-a02b-accd02bb2c6d" providerId="ADAL" clId="{7CFD0918-3080-4E38-9D16-4AAB27468B3E}" dt="2023-08-10T17:56:18.962" v="6" actId="20577"/>
          <ac:spMkLst>
            <pc:docMk/>
            <pc:sldMk cId="3189657969" sldId="264"/>
            <ac:spMk id="4" creationId="{7C0431C6-0A1D-1A28-2E71-8020F7C6E8BE}"/>
          </ac:spMkLst>
        </pc:spChg>
      </pc:sldChg>
      <pc:sldChg chg="modSp mod">
        <pc:chgData name="Logan MacWebb" userId="e3d971bb-aea1-412d-a02b-accd02bb2c6d" providerId="ADAL" clId="{7CFD0918-3080-4E38-9D16-4AAB27468B3E}" dt="2023-08-10T17:56:47.640" v="16" actId="20577"/>
        <pc:sldMkLst>
          <pc:docMk/>
          <pc:sldMk cId="2956723863" sldId="267"/>
        </pc:sldMkLst>
        <pc:spChg chg="mod">
          <ac:chgData name="Logan MacWebb" userId="e3d971bb-aea1-412d-a02b-accd02bb2c6d" providerId="ADAL" clId="{7CFD0918-3080-4E38-9D16-4AAB27468B3E}" dt="2023-08-10T17:56:47.640" v="16" actId="20577"/>
          <ac:spMkLst>
            <pc:docMk/>
            <pc:sldMk cId="2956723863" sldId="267"/>
            <ac:spMk id="9" creationId="{DDAA76BD-F427-369C-6220-A7670AAAE33F}"/>
          </ac:spMkLst>
        </pc:spChg>
      </pc:sldChg>
      <pc:sldChg chg="modSp mod">
        <pc:chgData name="Logan MacWebb" userId="e3d971bb-aea1-412d-a02b-accd02bb2c6d" providerId="ADAL" clId="{7CFD0918-3080-4E38-9D16-4AAB27468B3E}" dt="2023-08-10T17:56:42.569" v="14" actId="20577"/>
        <pc:sldMkLst>
          <pc:docMk/>
          <pc:sldMk cId="3091180850" sldId="268"/>
        </pc:sldMkLst>
        <pc:spChg chg="mod">
          <ac:chgData name="Logan MacWebb" userId="e3d971bb-aea1-412d-a02b-accd02bb2c6d" providerId="ADAL" clId="{7CFD0918-3080-4E38-9D16-4AAB27468B3E}" dt="2023-08-10T17:56:36.699" v="10" actId="20577"/>
          <ac:spMkLst>
            <pc:docMk/>
            <pc:sldMk cId="3091180850" sldId="268"/>
            <ac:spMk id="3" creationId="{6F7E60D0-8EF7-E0AB-06D6-3312A91B3F4D}"/>
          </ac:spMkLst>
        </pc:spChg>
        <pc:spChg chg="mod">
          <ac:chgData name="Logan MacWebb" userId="e3d971bb-aea1-412d-a02b-accd02bb2c6d" providerId="ADAL" clId="{7CFD0918-3080-4E38-9D16-4AAB27468B3E}" dt="2023-08-10T17:56:42.569" v="14" actId="20577"/>
          <ac:spMkLst>
            <pc:docMk/>
            <pc:sldMk cId="3091180850" sldId="268"/>
            <ac:spMk id="9" creationId="{DDAA76BD-F427-369C-6220-A7670AAAE33F}"/>
          </ac:spMkLst>
        </pc:spChg>
      </pc:sldChg>
      <pc:sldChg chg="addSp delSp modSp mod">
        <pc:chgData name="Logan MacWebb" userId="e3d971bb-aea1-412d-a02b-accd02bb2c6d" providerId="ADAL" clId="{7CFD0918-3080-4E38-9D16-4AAB27468B3E}" dt="2023-08-10T20:02:25.694" v="108" actId="1076"/>
        <pc:sldMkLst>
          <pc:docMk/>
          <pc:sldMk cId="774228507" sldId="269"/>
        </pc:sldMkLst>
        <pc:spChg chg="mod">
          <ac:chgData name="Logan MacWebb" userId="e3d971bb-aea1-412d-a02b-accd02bb2c6d" providerId="ADAL" clId="{7CFD0918-3080-4E38-9D16-4AAB27468B3E}" dt="2023-08-10T20:02:14.580" v="104" actId="20577"/>
          <ac:spMkLst>
            <pc:docMk/>
            <pc:sldMk cId="774228507" sldId="269"/>
            <ac:spMk id="3" creationId="{1F2D5F0F-77C3-3B60-B651-6179D4AED370}"/>
          </ac:spMkLst>
        </pc:spChg>
        <pc:spChg chg="mod">
          <ac:chgData name="Logan MacWebb" userId="e3d971bb-aea1-412d-a02b-accd02bb2c6d" providerId="ADAL" clId="{7CFD0918-3080-4E38-9D16-4AAB27468B3E}" dt="2023-08-10T17:57:01.626" v="22" actId="20577"/>
          <ac:spMkLst>
            <pc:docMk/>
            <pc:sldMk cId="774228507" sldId="269"/>
            <ac:spMk id="9" creationId="{DDAA76BD-F427-369C-6220-A7670AAAE33F}"/>
          </ac:spMkLst>
        </pc:spChg>
        <pc:picChg chg="add mod">
          <ac:chgData name="Logan MacWebb" userId="e3d971bb-aea1-412d-a02b-accd02bb2c6d" providerId="ADAL" clId="{7CFD0918-3080-4E38-9D16-4AAB27468B3E}" dt="2023-08-10T20:02:25.694" v="108" actId="1076"/>
          <ac:picMkLst>
            <pc:docMk/>
            <pc:sldMk cId="774228507" sldId="269"/>
            <ac:picMk id="5" creationId="{4B51303E-5A40-A628-F88F-66C8B2E69FBB}"/>
          </ac:picMkLst>
        </pc:picChg>
        <pc:picChg chg="add del mod">
          <ac:chgData name="Logan MacWebb" userId="e3d971bb-aea1-412d-a02b-accd02bb2c6d" providerId="ADAL" clId="{7CFD0918-3080-4E38-9D16-4AAB27468B3E}" dt="2023-08-10T18:02:57.405" v="68" actId="478"/>
          <ac:picMkLst>
            <pc:docMk/>
            <pc:sldMk cId="774228507" sldId="269"/>
            <ac:picMk id="5" creationId="{CB5E5276-B047-9242-85E2-4680C80CFFC9}"/>
          </ac:picMkLst>
        </pc:picChg>
      </pc:sldChg>
      <pc:sldChg chg="modSp mod">
        <pc:chgData name="Logan MacWebb" userId="e3d971bb-aea1-412d-a02b-accd02bb2c6d" providerId="ADAL" clId="{7CFD0918-3080-4E38-9D16-4AAB27468B3E}" dt="2023-08-10T17:57:51.720" v="41" actId="20577"/>
        <pc:sldMkLst>
          <pc:docMk/>
          <pc:sldMk cId="192624307" sldId="270"/>
        </pc:sldMkLst>
        <pc:spChg chg="mod">
          <ac:chgData name="Logan MacWebb" userId="e3d971bb-aea1-412d-a02b-accd02bb2c6d" providerId="ADAL" clId="{7CFD0918-3080-4E38-9D16-4AAB27468B3E}" dt="2023-08-10T17:57:51.720" v="41" actId="20577"/>
          <ac:spMkLst>
            <pc:docMk/>
            <pc:sldMk cId="192624307" sldId="270"/>
            <ac:spMk id="9" creationId="{DDAA76BD-F427-369C-6220-A7670AAAE33F}"/>
          </ac:spMkLst>
        </pc:spChg>
      </pc:sldChg>
      <pc:sldChg chg="modSp mod">
        <pc:chgData name="Logan MacWebb" userId="e3d971bb-aea1-412d-a02b-accd02bb2c6d" providerId="ADAL" clId="{7CFD0918-3080-4E38-9D16-4AAB27468B3E}" dt="2023-08-10T17:57:35.778" v="31" actId="20577"/>
        <pc:sldMkLst>
          <pc:docMk/>
          <pc:sldMk cId="2833641942" sldId="271"/>
        </pc:sldMkLst>
        <pc:spChg chg="mod">
          <ac:chgData name="Logan MacWebb" userId="e3d971bb-aea1-412d-a02b-accd02bb2c6d" providerId="ADAL" clId="{7CFD0918-3080-4E38-9D16-4AAB27468B3E}" dt="2023-08-10T17:57:35.778" v="31" actId="20577"/>
          <ac:spMkLst>
            <pc:docMk/>
            <pc:sldMk cId="2833641942" sldId="271"/>
            <ac:spMk id="9" creationId="{DDAA76BD-F427-369C-6220-A7670AAAE33F}"/>
          </ac:spMkLst>
        </pc:spChg>
      </pc:sldChg>
      <pc:sldChg chg="modSp mod">
        <pc:chgData name="Logan MacWebb" userId="e3d971bb-aea1-412d-a02b-accd02bb2c6d" providerId="ADAL" clId="{7CFD0918-3080-4E38-9D16-4AAB27468B3E}" dt="2023-08-10T17:57:43.393" v="37" actId="20577"/>
        <pc:sldMkLst>
          <pc:docMk/>
          <pc:sldMk cId="3729455345" sldId="272"/>
        </pc:sldMkLst>
        <pc:spChg chg="mod">
          <ac:chgData name="Logan MacWebb" userId="e3d971bb-aea1-412d-a02b-accd02bb2c6d" providerId="ADAL" clId="{7CFD0918-3080-4E38-9D16-4AAB27468B3E}" dt="2023-08-10T17:57:43.393" v="37" actId="20577"/>
          <ac:spMkLst>
            <pc:docMk/>
            <pc:sldMk cId="3729455345" sldId="272"/>
            <ac:spMk id="9" creationId="{DDAA76BD-F427-369C-6220-A7670AAAE33F}"/>
          </ac:spMkLst>
        </pc:spChg>
      </pc:sldChg>
      <pc:sldChg chg="del">
        <pc:chgData name="Logan MacWebb" userId="e3d971bb-aea1-412d-a02b-accd02bb2c6d" providerId="ADAL" clId="{7CFD0918-3080-4E38-9D16-4AAB27468B3E}" dt="2023-08-10T17:55:26.628" v="1" actId="2696"/>
        <pc:sldMkLst>
          <pc:docMk/>
          <pc:sldMk cId="3206668410" sldId="274"/>
        </pc:sldMkLst>
      </pc:sldChg>
      <pc:sldChg chg="modSp mod">
        <pc:chgData name="Logan MacWebb" userId="e3d971bb-aea1-412d-a02b-accd02bb2c6d" providerId="ADAL" clId="{7CFD0918-3080-4E38-9D16-4AAB27468B3E}" dt="2023-08-10T17:58:13.489" v="45" actId="20577"/>
        <pc:sldMkLst>
          <pc:docMk/>
          <pc:sldMk cId="3177564443" sldId="285"/>
        </pc:sldMkLst>
        <pc:spChg chg="mod">
          <ac:chgData name="Logan MacWebb" userId="e3d971bb-aea1-412d-a02b-accd02bb2c6d" providerId="ADAL" clId="{7CFD0918-3080-4E38-9D16-4AAB27468B3E}" dt="2023-08-10T17:58:13.489" v="45" actId="20577"/>
          <ac:spMkLst>
            <pc:docMk/>
            <pc:sldMk cId="3177564443" sldId="285"/>
            <ac:spMk id="5" creationId="{720AC4F2-C0FA-F995-572F-49CCACC9A5A5}"/>
          </ac:spMkLst>
        </pc:spChg>
      </pc:sldChg>
      <pc:sldChg chg="modSp mod">
        <pc:chgData name="Logan MacWebb" userId="e3d971bb-aea1-412d-a02b-accd02bb2c6d" providerId="ADAL" clId="{7CFD0918-3080-4E38-9D16-4AAB27468B3E}" dt="2023-08-10T17:58:37.321" v="49" actId="20577"/>
        <pc:sldMkLst>
          <pc:docMk/>
          <pc:sldMk cId="645073265" sldId="289"/>
        </pc:sldMkLst>
        <pc:spChg chg="mod">
          <ac:chgData name="Logan MacWebb" userId="e3d971bb-aea1-412d-a02b-accd02bb2c6d" providerId="ADAL" clId="{7CFD0918-3080-4E38-9D16-4AAB27468B3E}" dt="2023-08-10T17:58:37.321" v="49" actId="20577"/>
          <ac:spMkLst>
            <pc:docMk/>
            <pc:sldMk cId="645073265" sldId="289"/>
            <ac:spMk id="9" creationId="{DDAA76BD-F427-369C-6220-A7670AAAE33F}"/>
          </ac:spMkLst>
        </pc:spChg>
      </pc:sldChg>
      <pc:sldChg chg="modSp mod">
        <pc:chgData name="Logan MacWebb" userId="e3d971bb-aea1-412d-a02b-accd02bb2c6d" providerId="ADAL" clId="{7CFD0918-3080-4E38-9D16-4AAB27468B3E}" dt="2023-08-10T17:58:33.728" v="47" actId="20577"/>
        <pc:sldMkLst>
          <pc:docMk/>
          <pc:sldMk cId="1036973001" sldId="290"/>
        </pc:sldMkLst>
        <pc:spChg chg="mod">
          <ac:chgData name="Logan MacWebb" userId="e3d971bb-aea1-412d-a02b-accd02bb2c6d" providerId="ADAL" clId="{7CFD0918-3080-4E38-9D16-4AAB27468B3E}" dt="2023-08-10T17:58:33.728" v="47" actId="20577"/>
          <ac:spMkLst>
            <pc:docMk/>
            <pc:sldMk cId="1036973001" sldId="290"/>
            <ac:spMk id="9" creationId="{DDAA76BD-F427-369C-6220-A7670AAAE33F}"/>
          </ac:spMkLst>
        </pc:spChg>
      </pc:sldChg>
      <pc:sldChg chg="modSp mod">
        <pc:chgData name="Logan MacWebb" userId="e3d971bb-aea1-412d-a02b-accd02bb2c6d" providerId="ADAL" clId="{7CFD0918-3080-4E38-9D16-4AAB27468B3E}" dt="2023-08-10T18:03:48.537" v="70" actId="20577"/>
        <pc:sldMkLst>
          <pc:docMk/>
          <pc:sldMk cId="2370962327" sldId="293"/>
        </pc:sldMkLst>
        <pc:spChg chg="mod">
          <ac:chgData name="Logan MacWebb" userId="e3d971bb-aea1-412d-a02b-accd02bb2c6d" providerId="ADAL" clId="{7CFD0918-3080-4E38-9D16-4AAB27468B3E}" dt="2023-08-10T18:03:48.537" v="70" actId="20577"/>
          <ac:spMkLst>
            <pc:docMk/>
            <pc:sldMk cId="2370962327" sldId="293"/>
            <ac:spMk id="8" creationId="{2A00C3E2-4919-2017-0DEB-C3F0B2608814}"/>
          </ac:spMkLst>
        </pc:spChg>
        <pc:spChg chg="mod">
          <ac:chgData name="Logan MacWebb" userId="e3d971bb-aea1-412d-a02b-accd02bb2c6d" providerId="ADAL" clId="{7CFD0918-3080-4E38-9D16-4AAB27468B3E}" dt="2023-08-10T17:58:44.280" v="51" actId="20577"/>
          <ac:spMkLst>
            <pc:docMk/>
            <pc:sldMk cId="2370962327" sldId="293"/>
            <ac:spMk id="9" creationId="{DDAA76BD-F427-369C-6220-A7670AAAE33F}"/>
          </ac:spMkLst>
        </pc:spChg>
      </pc:sldChg>
      <pc:sldChg chg="modSp mod">
        <pc:chgData name="Logan MacWebb" userId="e3d971bb-aea1-412d-a02b-accd02bb2c6d" providerId="ADAL" clId="{7CFD0918-3080-4E38-9D16-4AAB27468B3E}" dt="2023-08-10T17:58:09.634" v="43" actId="20577"/>
        <pc:sldMkLst>
          <pc:docMk/>
          <pc:sldMk cId="4009172496" sldId="301"/>
        </pc:sldMkLst>
        <pc:spChg chg="mod">
          <ac:chgData name="Logan MacWebb" userId="e3d971bb-aea1-412d-a02b-accd02bb2c6d" providerId="ADAL" clId="{7CFD0918-3080-4E38-9D16-4AAB27468B3E}" dt="2023-08-10T17:58:09.634" v="43" actId="20577"/>
          <ac:spMkLst>
            <pc:docMk/>
            <pc:sldMk cId="4009172496" sldId="301"/>
            <ac:spMk id="5" creationId="{720AC4F2-C0FA-F995-572F-49CCACC9A5A5}"/>
          </ac:spMkLst>
        </pc:spChg>
      </pc:sldChg>
      <pc:sldMasterChg chg="modSp mod">
        <pc:chgData name="Logan MacWebb" userId="e3d971bb-aea1-412d-a02b-accd02bb2c6d" providerId="ADAL" clId="{7CFD0918-3080-4E38-9D16-4AAB27468B3E}" dt="2023-08-10T17:56:03.013" v="4" actId="20577"/>
        <pc:sldMasterMkLst>
          <pc:docMk/>
          <pc:sldMasterMk cId="42696235" sldId="2147483648"/>
        </pc:sldMasterMkLst>
        <pc:spChg chg="mod">
          <ac:chgData name="Logan MacWebb" userId="e3d971bb-aea1-412d-a02b-accd02bb2c6d" providerId="ADAL" clId="{7CFD0918-3080-4E38-9D16-4AAB27468B3E}" dt="2023-08-10T17:56:03.013" v="4" actId="20577"/>
          <ac:spMkLst>
            <pc:docMk/>
            <pc:sldMasterMk cId="42696235" sldId="2147483648"/>
            <ac:spMk id="5" creationId="{90EF1CA6-E675-6ABD-56C2-ED74145A3C38}"/>
          </ac:spMkLst>
        </pc:spChg>
      </pc:sldMasterChg>
    </pc:docChg>
  </pc:docChgLst>
  <pc:docChgLst>
    <pc:chgData name="Logan MacWebb" userId="e3d971bb-aea1-412d-a02b-accd02bb2c6d" providerId="ADAL" clId="{0549A615-2378-41B6-B8EA-6C93F7C2C839}"/>
    <pc:docChg chg="modSld modMainMaster">
      <pc:chgData name="Logan MacWebb" userId="e3d971bb-aea1-412d-a02b-accd02bb2c6d" providerId="ADAL" clId="{0549A615-2378-41B6-B8EA-6C93F7C2C839}" dt="2023-08-10T15:03:09.753" v="103" actId="20577"/>
      <pc:docMkLst>
        <pc:docMk/>
      </pc:docMkLst>
      <pc:sldChg chg="modSp mod">
        <pc:chgData name="Logan MacWebb" userId="e3d971bb-aea1-412d-a02b-accd02bb2c6d" providerId="ADAL" clId="{0549A615-2378-41B6-B8EA-6C93F7C2C839}" dt="2023-08-10T15:01:50.290" v="75" actId="20577"/>
        <pc:sldMkLst>
          <pc:docMk/>
          <pc:sldMk cId="2177260033" sldId="256"/>
        </pc:sldMkLst>
        <pc:spChg chg="mod">
          <ac:chgData name="Logan MacWebb" userId="e3d971bb-aea1-412d-a02b-accd02bb2c6d" providerId="ADAL" clId="{0549A615-2378-41B6-B8EA-6C93F7C2C839}" dt="2023-08-10T15:01:50.290" v="75" actId="20577"/>
          <ac:spMkLst>
            <pc:docMk/>
            <pc:sldMk cId="2177260033" sldId="256"/>
            <ac:spMk id="5" creationId="{1D61D724-0903-2579-8158-A77845908A3C}"/>
          </ac:spMkLst>
        </pc:spChg>
        <pc:spChg chg="mod">
          <ac:chgData name="Logan MacWebb" userId="e3d971bb-aea1-412d-a02b-accd02bb2c6d" providerId="ADAL" clId="{0549A615-2378-41B6-B8EA-6C93F7C2C839}" dt="2023-08-01T18:26:39.762" v="73" actId="20577"/>
          <ac:spMkLst>
            <pc:docMk/>
            <pc:sldMk cId="2177260033" sldId="256"/>
            <ac:spMk id="7" creationId="{903D2FAA-36C1-6B85-D94E-880862F6B985}"/>
          </ac:spMkLst>
        </pc:spChg>
      </pc:sldChg>
      <pc:sldChg chg="modSp mod">
        <pc:chgData name="Logan MacWebb" userId="e3d971bb-aea1-412d-a02b-accd02bb2c6d" providerId="ADAL" clId="{0549A615-2378-41B6-B8EA-6C93F7C2C839}" dt="2023-08-01T18:25:16.007" v="53" actId="20577"/>
        <pc:sldMkLst>
          <pc:docMk/>
          <pc:sldMk cId="3189657969" sldId="264"/>
        </pc:sldMkLst>
        <pc:spChg chg="mod">
          <ac:chgData name="Logan MacWebb" userId="e3d971bb-aea1-412d-a02b-accd02bb2c6d" providerId="ADAL" clId="{0549A615-2378-41B6-B8EA-6C93F7C2C839}" dt="2023-08-01T18:25:16.007" v="53" actId="20577"/>
          <ac:spMkLst>
            <pc:docMk/>
            <pc:sldMk cId="3189657969" sldId="264"/>
            <ac:spMk id="4" creationId="{7C0431C6-0A1D-1A28-2E71-8020F7C6E8BE}"/>
          </ac:spMkLst>
        </pc:spChg>
      </pc:sldChg>
      <pc:sldChg chg="modSp mod">
        <pc:chgData name="Logan MacWebb" userId="e3d971bb-aea1-412d-a02b-accd02bb2c6d" providerId="ADAL" clId="{0549A615-2378-41B6-B8EA-6C93F7C2C839}" dt="2023-08-10T15:02:04.993" v="77" actId="20577"/>
        <pc:sldMkLst>
          <pc:docMk/>
          <pc:sldMk cId="3091180850" sldId="268"/>
        </pc:sldMkLst>
        <pc:spChg chg="mod">
          <ac:chgData name="Logan MacWebb" userId="e3d971bb-aea1-412d-a02b-accd02bb2c6d" providerId="ADAL" clId="{0549A615-2378-41B6-B8EA-6C93F7C2C839}" dt="2023-08-10T15:02:04.993" v="77" actId="20577"/>
          <ac:spMkLst>
            <pc:docMk/>
            <pc:sldMk cId="3091180850" sldId="268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11.280" v="79" actId="20577"/>
        <pc:sldMkLst>
          <pc:docMk/>
          <pc:sldMk cId="774228507" sldId="269"/>
        </pc:sldMkLst>
        <pc:spChg chg="mod">
          <ac:chgData name="Logan MacWebb" userId="e3d971bb-aea1-412d-a02b-accd02bb2c6d" providerId="ADAL" clId="{0549A615-2378-41B6-B8EA-6C93F7C2C839}" dt="2023-08-10T15:02:11.280" v="79" actId="20577"/>
          <ac:spMkLst>
            <pc:docMk/>
            <pc:sldMk cId="774228507" sldId="269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17.514" v="81" actId="20577"/>
        <pc:sldMkLst>
          <pc:docMk/>
          <pc:sldMk cId="192624307" sldId="270"/>
        </pc:sldMkLst>
        <pc:spChg chg="mod">
          <ac:chgData name="Logan MacWebb" userId="e3d971bb-aea1-412d-a02b-accd02bb2c6d" providerId="ADAL" clId="{0549A615-2378-41B6-B8EA-6C93F7C2C839}" dt="2023-08-10T15:02:17.514" v="81" actId="20577"/>
          <ac:spMkLst>
            <pc:docMk/>
            <pc:sldMk cId="192624307" sldId="270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33.361" v="83" actId="20577"/>
        <pc:sldMkLst>
          <pc:docMk/>
          <pc:sldMk cId="2833641942" sldId="271"/>
        </pc:sldMkLst>
        <pc:spChg chg="mod">
          <ac:chgData name="Logan MacWebb" userId="e3d971bb-aea1-412d-a02b-accd02bb2c6d" providerId="ADAL" clId="{0549A615-2378-41B6-B8EA-6C93F7C2C839}" dt="2023-08-10T15:02:33.361" v="83" actId="20577"/>
          <ac:spMkLst>
            <pc:docMk/>
            <pc:sldMk cId="2833641942" sldId="271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36.776" v="85" actId="20577"/>
        <pc:sldMkLst>
          <pc:docMk/>
          <pc:sldMk cId="3729455345" sldId="272"/>
        </pc:sldMkLst>
        <pc:spChg chg="mod">
          <ac:chgData name="Logan MacWebb" userId="e3d971bb-aea1-412d-a02b-accd02bb2c6d" providerId="ADAL" clId="{0549A615-2378-41B6-B8EA-6C93F7C2C839}" dt="2023-08-10T15:02:36.776" v="85" actId="20577"/>
          <ac:spMkLst>
            <pc:docMk/>
            <pc:sldMk cId="3729455345" sldId="272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40.385" v="87" actId="20577"/>
        <pc:sldMkLst>
          <pc:docMk/>
          <pc:sldMk cId="568889432" sldId="273"/>
        </pc:sldMkLst>
        <pc:spChg chg="mod">
          <ac:chgData name="Logan MacWebb" userId="e3d971bb-aea1-412d-a02b-accd02bb2c6d" providerId="ADAL" clId="{0549A615-2378-41B6-B8EA-6C93F7C2C839}" dt="2023-08-10T15:02:40.385" v="87" actId="20577"/>
          <ac:spMkLst>
            <pc:docMk/>
            <pc:sldMk cId="568889432" sldId="273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43.545" v="89" actId="20577"/>
        <pc:sldMkLst>
          <pc:docMk/>
          <pc:sldMk cId="3206668410" sldId="274"/>
        </pc:sldMkLst>
        <pc:spChg chg="mod">
          <ac:chgData name="Logan MacWebb" userId="e3d971bb-aea1-412d-a02b-accd02bb2c6d" providerId="ADAL" clId="{0549A615-2378-41B6-B8EA-6C93F7C2C839}" dt="2023-08-10T15:02:43.545" v="89" actId="20577"/>
          <ac:spMkLst>
            <pc:docMk/>
            <pc:sldMk cId="3206668410" sldId="274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47.513" v="91" actId="20577"/>
        <pc:sldMkLst>
          <pc:docMk/>
          <pc:sldMk cId="3177564443" sldId="285"/>
        </pc:sldMkLst>
        <pc:spChg chg="mod">
          <ac:chgData name="Logan MacWebb" userId="e3d971bb-aea1-412d-a02b-accd02bb2c6d" providerId="ADAL" clId="{0549A615-2378-41B6-B8EA-6C93F7C2C839}" dt="2023-08-10T15:02:47.513" v="91" actId="20577"/>
          <ac:spMkLst>
            <pc:docMk/>
            <pc:sldMk cId="3177564443" sldId="285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54.321" v="95" actId="20577"/>
        <pc:sldMkLst>
          <pc:docMk/>
          <pc:sldMk cId="645073265" sldId="289"/>
        </pc:sldMkLst>
        <pc:spChg chg="mod">
          <ac:chgData name="Logan MacWebb" userId="e3d971bb-aea1-412d-a02b-accd02bb2c6d" providerId="ADAL" clId="{0549A615-2378-41B6-B8EA-6C93F7C2C839}" dt="2023-08-10T15:02:54.321" v="95" actId="20577"/>
          <ac:spMkLst>
            <pc:docMk/>
            <pc:sldMk cId="645073265" sldId="289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57.632" v="97" actId="20577"/>
        <pc:sldMkLst>
          <pc:docMk/>
          <pc:sldMk cId="1036973001" sldId="290"/>
        </pc:sldMkLst>
        <pc:spChg chg="mod">
          <ac:chgData name="Logan MacWebb" userId="e3d971bb-aea1-412d-a02b-accd02bb2c6d" providerId="ADAL" clId="{0549A615-2378-41B6-B8EA-6C93F7C2C839}" dt="2023-08-10T15:02:57.632" v="97" actId="20577"/>
          <ac:spMkLst>
            <pc:docMk/>
            <pc:sldMk cId="1036973001" sldId="290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3:05.409" v="101" actId="20577"/>
        <pc:sldMkLst>
          <pc:docMk/>
          <pc:sldMk cId="539826487" sldId="292"/>
        </pc:sldMkLst>
        <pc:spChg chg="mod">
          <ac:chgData name="Logan MacWebb" userId="e3d971bb-aea1-412d-a02b-accd02bb2c6d" providerId="ADAL" clId="{0549A615-2378-41B6-B8EA-6C93F7C2C839}" dt="2023-08-10T15:03:05.409" v="101" actId="20577"/>
          <ac:spMkLst>
            <pc:docMk/>
            <pc:sldMk cId="539826487" sldId="292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3:09.753" v="103" actId="20577"/>
        <pc:sldMkLst>
          <pc:docMk/>
          <pc:sldMk cId="659870051" sldId="296"/>
        </pc:sldMkLst>
        <pc:spChg chg="mod">
          <ac:chgData name="Logan MacWebb" userId="e3d971bb-aea1-412d-a02b-accd02bb2c6d" providerId="ADAL" clId="{0549A615-2378-41B6-B8EA-6C93F7C2C839}" dt="2023-08-10T15:03:09.753" v="103" actId="20577"/>
          <ac:spMkLst>
            <pc:docMk/>
            <pc:sldMk cId="659870051" sldId="296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3:01.746" v="99" actId="20577"/>
        <pc:sldMkLst>
          <pc:docMk/>
          <pc:sldMk cId="2760711478" sldId="299"/>
        </pc:sldMkLst>
        <pc:spChg chg="mod">
          <ac:chgData name="Logan MacWebb" userId="e3d971bb-aea1-412d-a02b-accd02bb2c6d" providerId="ADAL" clId="{0549A615-2378-41B6-B8EA-6C93F7C2C839}" dt="2023-08-10T15:03:01.746" v="99" actId="20577"/>
          <ac:spMkLst>
            <pc:docMk/>
            <pc:sldMk cId="2760711478" sldId="299"/>
            <ac:spMk id="8" creationId="{2A00C3E2-4919-2017-0DEB-C3F0B2608814}"/>
          </ac:spMkLst>
        </pc:spChg>
      </pc:sldChg>
      <pc:sldChg chg="modSp mod">
        <pc:chgData name="Logan MacWebb" userId="e3d971bb-aea1-412d-a02b-accd02bb2c6d" providerId="ADAL" clId="{0549A615-2378-41B6-B8EA-6C93F7C2C839}" dt="2023-08-10T15:02:50.744" v="93" actId="20577"/>
        <pc:sldMkLst>
          <pc:docMk/>
          <pc:sldMk cId="4009172496" sldId="301"/>
        </pc:sldMkLst>
        <pc:spChg chg="mod">
          <ac:chgData name="Logan MacWebb" userId="e3d971bb-aea1-412d-a02b-accd02bb2c6d" providerId="ADAL" clId="{0549A615-2378-41B6-B8EA-6C93F7C2C839}" dt="2023-08-10T15:02:50.744" v="93" actId="20577"/>
          <ac:spMkLst>
            <pc:docMk/>
            <pc:sldMk cId="4009172496" sldId="301"/>
            <ac:spMk id="8" creationId="{2A00C3E2-4919-2017-0DEB-C3F0B2608814}"/>
          </ac:spMkLst>
        </pc:spChg>
      </pc:sldChg>
      <pc:sldMasterChg chg="modSp mod">
        <pc:chgData name="Logan MacWebb" userId="e3d971bb-aea1-412d-a02b-accd02bb2c6d" providerId="ADAL" clId="{0549A615-2378-41B6-B8EA-6C93F7C2C839}" dt="2023-08-01T18:26:16.399" v="64" actId="20577"/>
        <pc:sldMasterMkLst>
          <pc:docMk/>
          <pc:sldMasterMk cId="42696235" sldId="2147483648"/>
        </pc:sldMasterMkLst>
        <pc:spChg chg="mod">
          <ac:chgData name="Logan MacWebb" userId="e3d971bb-aea1-412d-a02b-accd02bb2c6d" providerId="ADAL" clId="{0549A615-2378-41B6-B8EA-6C93F7C2C839}" dt="2023-08-01T18:26:16.399" v="64" actId="20577"/>
          <ac:spMkLst>
            <pc:docMk/>
            <pc:sldMasterMk cId="42696235" sldId="2147483648"/>
            <ac:spMk id="5" creationId="{90EF1CA6-E675-6ABD-56C2-ED74145A3C38}"/>
          </ac:spMkLst>
        </pc:spChg>
        <pc:spChg chg="mod">
          <ac:chgData name="Logan MacWebb" userId="e3d971bb-aea1-412d-a02b-accd02bb2c6d" providerId="ADAL" clId="{0549A615-2378-41B6-B8EA-6C93F7C2C839}" dt="2023-08-01T18:25:29.415" v="62" actId="20577"/>
          <ac:spMkLst>
            <pc:docMk/>
            <pc:sldMasterMk cId="42696235" sldId="2147483648"/>
            <ac:spMk id="6" creationId="{953CAE96-BC64-B827-6DDA-3418C654F957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23CFC-9815-4BD2-BEEC-366AC1864D01}" type="datetimeFigureOut">
              <a:rPr lang="it-IT" smtClean="0"/>
              <a:t>10/08/2023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C60E5-9B07-4D84-8CE7-F13A66C2D12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9683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CC60E5-9B07-4D84-8CE7-F13A66C2D127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0382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1EB39-19B9-4142-B281-2DB3D92569F7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553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1EB39-19B9-4142-B281-2DB3D92569F7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9060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91EB39-19B9-4142-B281-2DB3D92569F7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7548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CC60E5-9B07-4D84-8CE7-F13A66C2D127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575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natura&#10;&#10;Descrizione generata automaticamente">
            <a:extLst>
              <a:ext uri="{FF2B5EF4-FFF2-40B4-BE49-F238E27FC236}">
                <a16:creationId xmlns:a16="http://schemas.microsoft.com/office/drawing/2014/main" id="{2E34CB3A-7B9E-259C-EF16-AC5E78F437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" y="0"/>
            <a:ext cx="12189973" cy="68580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864C15C-0BC6-3D29-920D-B405BF1481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200" y="360000"/>
            <a:ext cx="684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01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6">
            <a:extLst>
              <a:ext uri="{FF2B5EF4-FFF2-40B4-BE49-F238E27FC236}">
                <a16:creationId xmlns:a16="http://schemas.microsoft.com/office/drawing/2014/main" id="{B7B2BC3C-FE43-B3CB-B9D6-3246E17DA5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3718" y="831644"/>
            <a:ext cx="12168000" cy="0"/>
          </a:xfrm>
          <a:prstGeom prst="line">
            <a:avLst/>
          </a:prstGeom>
          <a:noFill/>
          <a:ln w="25400">
            <a:solidFill>
              <a:srgbClr val="1943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Picture 19" descr="logo">
            <a:extLst>
              <a:ext uri="{FF2B5EF4-FFF2-40B4-BE49-F238E27FC236}">
                <a16:creationId xmlns:a16="http://schemas.microsoft.com/office/drawing/2014/main" id="{7C4B23A9-B5CD-5A7B-CA2E-D57DBB4DC7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9488" y="74407"/>
            <a:ext cx="679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29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51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0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6">
            <a:extLst>
              <a:ext uri="{FF2B5EF4-FFF2-40B4-BE49-F238E27FC236}">
                <a16:creationId xmlns:a16="http://schemas.microsoft.com/office/drawing/2014/main" id="{37A30648-17FB-88B4-A032-0189DBF8C25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3718" y="831644"/>
            <a:ext cx="12168000" cy="0"/>
          </a:xfrm>
          <a:prstGeom prst="line">
            <a:avLst/>
          </a:prstGeom>
          <a:noFill/>
          <a:ln w="25400">
            <a:solidFill>
              <a:srgbClr val="1943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19" descr="logo">
            <a:extLst>
              <a:ext uri="{FF2B5EF4-FFF2-40B4-BE49-F238E27FC236}">
                <a16:creationId xmlns:a16="http://schemas.microsoft.com/office/drawing/2014/main" id="{D7733E0B-3CBA-C2AF-F5D8-D2B464D334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9488" y="74407"/>
            <a:ext cx="679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953CAE96-BC64-B827-6DDA-3418C654F9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3062" y="6453188"/>
            <a:ext cx="2368133" cy="4032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en-US" sz="1000" dirty="0">
                <a:solidFill>
                  <a:srgbClr val="000000"/>
                </a:solidFill>
                <a:ea typeface="Arial Unicode MS" pitchFamily="34" charset="-128"/>
              </a:rPr>
              <a:t>Logan MacWebb – </a:t>
            </a:r>
            <a:r>
              <a:rPr lang="it-IT" altLang="en-US" sz="1000" dirty="0" err="1">
                <a:solidFill>
                  <a:srgbClr val="000000"/>
                </a:solidFill>
                <a:ea typeface="Arial Unicode MS" pitchFamily="34" charset="-128"/>
              </a:rPr>
              <a:t>September</a:t>
            </a:r>
            <a:r>
              <a:rPr lang="it-IT" altLang="en-US" sz="1000" dirty="0">
                <a:solidFill>
                  <a:srgbClr val="000000"/>
                </a:solidFill>
                <a:ea typeface="Arial Unicode MS" pitchFamily="34" charset="-128"/>
              </a:rPr>
              <a:t> 2023				</a:t>
            </a:r>
            <a:endParaRPr lang="it-IT" altLang="en-US" sz="1000" b="1" dirty="0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0EF1CA6-E675-6ABD-56C2-ED74145A3C3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098132" y="6453187"/>
            <a:ext cx="6352673" cy="4032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en-US" sz="1000" b="1" dirty="0">
                <a:solidFill>
                  <a:srgbClr val="000000"/>
                </a:solidFill>
                <a:ea typeface="Arial Unicode MS" pitchFamily="34" charset="-128"/>
              </a:rPr>
              <a:t>SPDE </a:t>
            </a:r>
            <a:r>
              <a:rPr lang="it-IT" altLang="en-US" sz="1000" b="1" dirty="0" err="1">
                <a:solidFill>
                  <a:srgbClr val="000000"/>
                </a:solidFill>
                <a:ea typeface="Arial Unicode MS" pitchFamily="34" charset="-128"/>
              </a:rPr>
              <a:t>Launch</a:t>
            </a:r>
            <a:r>
              <a:rPr lang="it-IT" altLang="en-US" sz="1000" b="1" dirty="0">
                <a:solidFill>
                  <a:srgbClr val="000000"/>
                </a:solidFill>
                <a:ea typeface="Arial Unicode MS" pitchFamily="34" charset="-128"/>
              </a:rPr>
              <a:t> Presentation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25C3584-A0F9-6AFD-CB24-9C1D886013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73590" y="6463213"/>
            <a:ext cx="545348" cy="4032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08CB5E-FBED-430D-94A6-0C97913B7E36}" type="slidenum">
              <a:rPr lang="it-IT" altLang="en-US" sz="1000" b="1" smtClean="0">
                <a:solidFill>
                  <a:srgbClr val="000000"/>
                </a:solidFill>
                <a:ea typeface="Arial Unicode MS" pitchFamily="34" charset="-128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it-IT" altLang="en-US" sz="1000" b="1" dirty="0">
              <a:solidFill>
                <a:srgbClr val="000000"/>
              </a:solidFill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9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g"/><Relationship Id="rId5" Type="http://schemas.openxmlformats.org/officeDocument/2006/relationships/image" Target="../media/image5.png"/><Relationship Id="rId4" Type="http://schemas.openxmlformats.org/officeDocument/2006/relationships/image" Target="../media/image13.jpg"/><Relationship Id="rId9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jp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jp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jpg"/><Relationship Id="rId4" Type="http://schemas.openxmlformats.org/officeDocument/2006/relationships/image" Target="../media/image17.jpeg"/><Relationship Id="rId9" Type="http://schemas.openxmlformats.org/officeDocument/2006/relationships/image" Target="../media/image22.PNG"/><Relationship Id="rId1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jp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g"/><Relationship Id="rId11" Type="http://schemas.openxmlformats.org/officeDocument/2006/relationships/image" Target="../media/image38.PNG"/><Relationship Id="rId5" Type="http://schemas.openxmlformats.org/officeDocument/2006/relationships/image" Target="../media/image32.jp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6.png"/><Relationship Id="rId7" Type="http://schemas.microsoft.com/office/2007/relationships/hdphoto" Target="../media/hdphoto2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D61D724-0903-2579-8158-A77845908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723" y="2080115"/>
            <a:ext cx="8420100" cy="242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it-IT" altLang="it-IT" sz="4400" b="1" dirty="0">
                <a:solidFill>
                  <a:schemeClr val="bg1"/>
                </a:solidFill>
              </a:rPr>
              <a:t>SPDE Series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it-IT" altLang="it-IT" sz="3200" b="1" dirty="0">
                <a:solidFill>
                  <a:schemeClr val="bg1"/>
                </a:solidFill>
              </a:rPr>
              <a:t>DIN-</a:t>
            </a:r>
            <a:r>
              <a:rPr lang="it-IT" altLang="it-IT" sz="3200" b="1" dirty="0" err="1">
                <a:solidFill>
                  <a:schemeClr val="bg1"/>
                </a:solidFill>
              </a:rPr>
              <a:t>rail</a:t>
            </a:r>
            <a:r>
              <a:rPr lang="it-IT" altLang="it-IT" sz="3200" b="1" dirty="0">
                <a:solidFill>
                  <a:schemeClr val="bg1"/>
                </a:solidFill>
              </a:rPr>
              <a:t> Ultra Compact 2/3-Ph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it-IT" altLang="it-IT" sz="3200" b="1" dirty="0">
                <a:solidFill>
                  <a:schemeClr val="bg1"/>
                </a:solidFill>
              </a:rPr>
              <a:t>Switch Mode Power Supply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A1D98AC-67FC-3C60-32F5-380E7787EBCD}"/>
              </a:ext>
            </a:extLst>
          </p:cNvPr>
          <p:cNvSpPr txBox="1"/>
          <p:nvPr/>
        </p:nvSpPr>
        <p:spPr>
          <a:xfrm>
            <a:off x="4362367" y="4691475"/>
            <a:ext cx="34442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24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alt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Launch</a:t>
            </a:r>
            <a:r>
              <a:rPr lang="it-IT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Presentation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903D2FAA-36C1-6B85-D94E-880862F6B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486" y="6084358"/>
            <a:ext cx="4564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1400" dirty="0" err="1">
                <a:solidFill>
                  <a:schemeClr val="bg1"/>
                </a:solidFill>
              </a:rPr>
              <a:t>September</a:t>
            </a:r>
            <a:r>
              <a:rPr lang="it-IT" altLang="it-IT" sz="1400" dirty="0">
                <a:solidFill>
                  <a:schemeClr val="bg1"/>
                </a:solidFill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2177260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Features and benefits: </a:t>
            </a:r>
            <a:r>
              <a:rPr lang="en-GB" altLang="en-US" b="1" dirty="0">
                <a:latin typeface="Arial" panose="020B0604020202020204" pitchFamily="34" charset="0"/>
              </a:rPr>
              <a:t>Rated output power vs Dimensions for SPDE 2/3Ph / SPD 2/3Ph</a:t>
            </a:r>
            <a:endParaRPr lang="it-IT" altLang="en-US" b="1" dirty="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F61BB26A-53E2-CACB-9151-EEDD6D9B4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83" y="1343369"/>
            <a:ext cx="11312432" cy="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940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85750" eaLnBrk="1" hangingPunct="1">
              <a:lnSpc>
                <a:spcPts val="2100"/>
              </a:lnSpc>
              <a:buFont typeface="Arial" panose="020B0604020202020204" pitchFamily="34" charset="0"/>
              <a:buChar char="•"/>
              <a:defRPr/>
            </a:pP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eaLnBrk="1" hangingPunct="1">
              <a:lnSpc>
                <a:spcPts val="2100"/>
              </a:lnSpc>
              <a:buFont typeface="Arial" panose="020B0604020202020204" pitchFamily="34" charset="0"/>
              <a:buChar char="•"/>
              <a:defRPr/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SPDE 2/3Ph series  </a:t>
            </a:r>
            <a:r>
              <a:rPr lang="en-SG" sz="1600" b="1" dirty="0">
                <a:latin typeface="Arial" panose="020B0604020202020204" pitchFamily="34" charset="0"/>
                <a:cs typeface="Arial" panose="020B0604020202020204" pitchFamily="34" charset="0"/>
              </a:rPr>
              <a:t>saves up to 50% </a:t>
            </a: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of panel space vs equivalent SPD 2/3Ph</a:t>
            </a:r>
          </a:p>
          <a:p>
            <a:pPr marL="285750" eaLnBrk="1" hangingPunct="1">
              <a:lnSpc>
                <a:spcPts val="2100"/>
              </a:lnSpc>
              <a:buFont typeface="Arial" panose="020B0604020202020204" pitchFamily="34" charset="0"/>
              <a:buChar char="•"/>
              <a:defRPr/>
            </a:pPr>
            <a:r>
              <a:rPr lang="it-IT" sz="1600" dirty="0">
                <a:cs typeface="Arial" panose="020B0604020202020204" pitchFamily="34" charset="0"/>
              </a:rPr>
              <a:t>SPDE 2/3Ph </a:t>
            </a:r>
            <a:r>
              <a:rPr lang="it-IT" sz="1600" dirty="0" err="1">
                <a:cs typeface="Arial" panose="020B0604020202020204" pitchFamily="34" charset="0"/>
              </a:rPr>
              <a:t>series</a:t>
            </a:r>
            <a:r>
              <a:rPr lang="it-IT" sz="1600" dirty="0">
                <a:cs typeface="Arial" panose="020B0604020202020204" pitchFamily="34" charset="0"/>
              </a:rPr>
              <a:t> </a:t>
            </a:r>
            <a:r>
              <a:rPr lang="it-IT" sz="1600" dirty="0" err="1">
                <a:cs typeface="Arial" panose="020B0604020202020204" pitchFamily="34" charset="0"/>
              </a:rPr>
              <a:t>has</a:t>
            </a:r>
            <a:r>
              <a:rPr lang="it-IT" sz="1600" dirty="0">
                <a:cs typeface="Arial" panose="020B0604020202020204" pitchFamily="34" charset="0"/>
              </a:rPr>
              <a:t> a </a:t>
            </a:r>
            <a:r>
              <a:rPr lang="it-IT" sz="1600" b="1" dirty="0">
                <a:cs typeface="Arial" panose="020B0604020202020204" pitchFamily="34" charset="0"/>
              </a:rPr>
              <a:t>weight up to 30% </a:t>
            </a:r>
            <a:r>
              <a:rPr lang="it-IT" sz="1600" b="1" dirty="0" err="1">
                <a:cs typeface="Arial" panose="020B0604020202020204" pitchFamily="34" charset="0"/>
              </a:rPr>
              <a:t>lower</a:t>
            </a:r>
            <a:r>
              <a:rPr lang="it-IT" sz="1600" dirty="0">
                <a:cs typeface="Arial" panose="020B0604020202020204" pitchFamily="34" charset="0"/>
              </a:rPr>
              <a:t> </a:t>
            </a:r>
            <a:r>
              <a:rPr lang="en-SG" sz="1600" dirty="0">
                <a:cs typeface="Arial" panose="020B0604020202020204" pitchFamily="34" charset="0"/>
              </a:rPr>
              <a:t>vs SPD 2/3Ph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13E07C-7B26-25AC-71EC-F54129D82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1328" y="3512514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1">
            <a:extLst>
              <a:ext uri="{FF2B5EF4-FFF2-40B4-BE49-F238E27FC236}">
                <a16:creationId xmlns:a16="http://schemas.microsoft.com/office/drawing/2014/main" id="{3D11DE66-7117-5233-C5C9-8E2D1DC58838}"/>
              </a:ext>
            </a:extLst>
          </p:cNvPr>
          <p:cNvGrpSpPr/>
          <p:nvPr/>
        </p:nvGrpSpPr>
        <p:grpSpPr>
          <a:xfrm>
            <a:off x="2611659" y="2287290"/>
            <a:ext cx="7872625" cy="3740537"/>
            <a:chOff x="1585568" y="1170663"/>
            <a:chExt cx="6848051" cy="4163338"/>
          </a:xfrm>
        </p:grpSpPr>
        <p:cxnSp>
          <p:nvCxnSpPr>
            <p:cNvPr id="7" name="Straight Arrow Connector 4">
              <a:extLst>
                <a:ext uri="{FF2B5EF4-FFF2-40B4-BE49-F238E27FC236}">
                  <a16:creationId xmlns:a16="http://schemas.microsoft.com/office/drawing/2014/main" id="{02FF323C-9271-871E-6EA7-AD3489D8C3D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85568" y="1170663"/>
              <a:ext cx="14632" cy="4152503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17">
              <a:extLst>
                <a:ext uri="{FF2B5EF4-FFF2-40B4-BE49-F238E27FC236}">
                  <a16:creationId xmlns:a16="http://schemas.microsoft.com/office/drawing/2014/main" id="{36FFAC7E-2C2D-4094-2488-E97543C856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0200" y="5320285"/>
              <a:ext cx="6833419" cy="13716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3">
            <a:extLst>
              <a:ext uri="{FF2B5EF4-FFF2-40B4-BE49-F238E27FC236}">
                <a16:creationId xmlns:a16="http://schemas.microsoft.com/office/drawing/2014/main" id="{C3C87641-A459-F25E-C0BB-FF470D550C16}"/>
              </a:ext>
            </a:extLst>
          </p:cNvPr>
          <p:cNvSpPr txBox="1"/>
          <p:nvPr/>
        </p:nvSpPr>
        <p:spPr>
          <a:xfrm>
            <a:off x="2056641" y="4840745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120</a:t>
            </a:r>
            <a:endParaRPr lang="en-MT" sz="1600" dirty="0"/>
          </a:p>
        </p:txBody>
      </p:sp>
      <p:sp>
        <p:nvSpPr>
          <p:cNvPr id="12" name="TextBox 26">
            <a:extLst>
              <a:ext uri="{FF2B5EF4-FFF2-40B4-BE49-F238E27FC236}">
                <a16:creationId xmlns:a16="http://schemas.microsoft.com/office/drawing/2014/main" id="{38EF8702-347D-14A8-6B29-901B480A5741}"/>
              </a:ext>
            </a:extLst>
          </p:cNvPr>
          <p:cNvSpPr txBox="1"/>
          <p:nvPr/>
        </p:nvSpPr>
        <p:spPr>
          <a:xfrm>
            <a:off x="2069870" y="3827435"/>
            <a:ext cx="527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240</a:t>
            </a:r>
            <a:endParaRPr lang="en-MT" sz="1600" dirty="0"/>
          </a:p>
        </p:txBody>
      </p:sp>
      <p:sp>
        <p:nvSpPr>
          <p:cNvPr id="15" name="TextBox 33">
            <a:extLst>
              <a:ext uri="{FF2B5EF4-FFF2-40B4-BE49-F238E27FC236}">
                <a16:creationId xmlns:a16="http://schemas.microsoft.com/office/drawing/2014/main" id="{ADD27133-EFBA-1D4A-7C28-61A621FDFFF0}"/>
              </a:ext>
            </a:extLst>
          </p:cNvPr>
          <p:cNvSpPr txBox="1"/>
          <p:nvPr/>
        </p:nvSpPr>
        <p:spPr>
          <a:xfrm>
            <a:off x="1969775" y="2583298"/>
            <a:ext cx="612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600" dirty="0"/>
              <a:t>480</a:t>
            </a:r>
            <a:endParaRPr lang="en-MT" sz="1600" dirty="0"/>
          </a:p>
        </p:txBody>
      </p:sp>
      <p:sp>
        <p:nvSpPr>
          <p:cNvPr id="16" name="TextBox 39">
            <a:extLst>
              <a:ext uri="{FF2B5EF4-FFF2-40B4-BE49-F238E27FC236}">
                <a16:creationId xmlns:a16="http://schemas.microsoft.com/office/drawing/2014/main" id="{7313722F-EC12-F883-1A44-2AE348D517E9}"/>
              </a:ext>
            </a:extLst>
          </p:cNvPr>
          <p:cNvSpPr txBox="1"/>
          <p:nvPr/>
        </p:nvSpPr>
        <p:spPr>
          <a:xfrm>
            <a:off x="3507857" y="6041761"/>
            <a:ext cx="412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25</a:t>
            </a:r>
          </a:p>
        </p:txBody>
      </p:sp>
      <p:sp>
        <p:nvSpPr>
          <p:cNvPr id="17" name="TextBox 40">
            <a:extLst>
              <a:ext uri="{FF2B5EF4-FFF2-40B4-BE49-F238E27FC236}">
                <a16:creationId xmlns:a16="http://schemas.microsoft.com/office/drawing/2014/main" id="{BE5DEE3F-A570-C5DD-3F61-92F97113833E}"/>
              </a:ext>
            </a:extLst>
          </p:cNvPr>
          <p:cNvSpPr txBox="1"/>
          <p:nvPr/>
        </p:nvSpPr>
        <p:spPr>
          <a:xfrm>
            <a:off x="4910962" y="6041761"/>
            <a:ext cx="412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50</a:t>
            </a:r>
          </a:p>
        </p:txBody>
      </p:sp>
      <p:sp>
        <p:nvSpPr>
          <p:cNvPr id="25" name="TextBox 41">
            <a:extLst>
              <a:ext uri="{FF2B5EF4-FFF2-40B4-BE49-F238E27FC236}">
                <a16:creationId xmlns:a16="http://schemas.microsoft.com/office/drawing/2014/main" id="{8BBE75A0-6F73-8A63-9269-A82C77F0AFDD}"/>
              </a:ext>
            </a:extLst>
          </p:cNvPr>
          <p:cNvSpPr txBox="1"/>
          <p:nvPr/>
        </p:nvSpPr>
        <p:spPr>
          <a:xfrm>
            <a:off x="7584556" y="6041761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100</a:t>
            </a:r>
          </a:p>
        </p:txBody>
      </p:sp>
      <p:sp>
        <p:nvSpPr>
          <p:cNvPr id="31" name="TextBox 40">
            <a:extLst>
              <a:ext uri="{FF2B5EF4-FFF2-40B4-BE49-F238E27FC236}">
                <a16:creationId xmlns:a16="http://schemas.microsoft.com/office/drawing/2014/main" id="{4AAB3C79-7D7D-E9CE-F728-17C6B0943DB6}"/>
              </a:ext>
            </a:extLst>
          </p:cNvPr>
          <p:cNvSpPr txBox="1"/>
          <p:nvPr/>
        </p:nvSpPr>
        <p:spPr>
          <a:xfrm>
            <a:off x="6301612" y="6041761"/>
            <a:ext cx="412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75</a:t>
            </a:r>
          </a:p>
        </p:txBody>
      </p:sp>
      <p:pic>
        <p:nvPicPr>
          <p:cNvPr id="32" name="Picture 1">
            <a:extLst>
              <a:ext uri="{FF2B5EF4-FFF2-40B4-BE49-F238E27FC236}">
                <a16:creationId xmlns:a16="http://schemas.microsoft.com/office/drawing/2014/main" id="{068D8D2D-AFE2-07A8-0E52-DE516CC46A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51771" y="3461285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E1409A60-C90B-BCC3-E191-BDF354A39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1023" y="351151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>
            <a:extLst>
              <a:ext uri="{FF2B5EF4-FFF2-40B4-BE49-F238E27FC236}">
                <a16:creationId xmlns:a16="http://schemas.microsoft.com/office/drawing/2014/main" id="{A7675660-81F7-C843-0DCB-E7C18294F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69994" y="2172652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">
            <a:extLst>
              <a:ext uri="{FF2B5EF4-FFF2-40B4-BE49-F238E27FC236}">
                <a16:creationId xmlns:a16="http://schemas.microsoft.com/office/drawing/2014/main" id="{86CB88D1-EA11-E788-0C50-897FA15FD6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9403" y="2172652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id="{ED014123-95ED-2FFD-3C04-7F216FE5E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97536" y="4470022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>
            <a:extLst>
              <a:ext uri="{FF2B5EF4-FFF2-40B4-BE49-F238E27FC236}">
                <a16:creationId xmlns:a16="http://schemas.microsoft.com/office/drawing/2014/main" id="{33257CFC-DF02-C10E-6F07-F2D482FEB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16945" y="492362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41">
            <a:extLst>
              <a:ext uri="{FF2B5EF4-FFF2-40B4-BE49-F238E27FC236}">
                <a16:creationId xmlns:a16="http://schemas.microsoft.com/office/drawing/2014/main" id="{5C50CF4B-2450-F578-88A6-A51A5EA2480D}"/>
              </a:ext>
            </a:extLst>
          </p:cNvPr>
          <p:cNvSpPr txBox="1"/>
          <p:nvPr/>
        </p:nvSpPr>
        <p:spPr>
          <a:xfrm>
            <a:off x="9546941" y="6041761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150</a:t>
            </a:r>
          </a:p>
        </p:txBody>
      </p:sp>
      <p:sp>
        <p:nvSpPr>
          <p:cNvPr id="39" name="Text Box 8">
            <a:extLst>
              <a:ext uri="{FF2B5EF4-FFF2-40B4-BE49-F238E27FC236}">
                <a16:creationId xmlns:a16="http://schemas.microsoft.com/office/drawing/2014/main" id="{A77D28BC-E037-B6DB-10B8-8C7018E2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588" y="2275226"/>
            <a:ext cx="1457016" cy="461665"/>
          </a:xfrm>
          <a:prstGeom prst="rect">
            <a:avLst/>
          </a:prstGeom>
          <a:solidFill>
            <a:srgbClr val="C0C0C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200" b="1" dirty="0"/>
              <a:t>Rated output power (W)</a:t>
            </a:r>
            <a:endParaRPr lang="en-MT" sz="1200" b="1" dirty="0"/>
          </a:p>
        </p:txBody>
      </p:sp>
      <p:sp>
        <p:nvSpPr>
          <p:cNvPr id="40" name="Text Box 9">
            <a:extLst>
              <a:ext uri="{FF2B5EF4-FFF2-40B4-BE49-F238E27FC236}">
                <a16:creationId xmlns:a16="http://schemas.microsoft.com/office/drawing/2014/main" id="{87FB2759-81CE-1529-DDFB-1AF1A8F66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0341" y="5342297"/>
            <a:ext cx="875253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200" b="1" dirty="0"/>
              <a:t>Housing size (mm)</a:t>
            </a:r>
            <a:endParaRPr lang="en-MT" sz="1200" b="1" dirty="0"/>
          </a:p>
        </p:txBody>
      </p: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5376DD1A-C345-D2A9-05A8-D16E0B753721}"/>
              </a:ext>
            </a:extLst>
          </p:cNvPr>
          <p:cNvCxnSpPr>
            <a:cxnSpLocks/>
            <a:stCxn id="12" idx="3"/>
            <a:endCxn id="22" idx="3"/>
          </p:cNvCxnSpPr>
          <p:nvPr/>
        </p:nvCxnSpPr>
        <p:spPr>
          <a:xfrm>
            <a:off x="2597203" y="3996712"/>
            <a:ext cx="3903820" cy="547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F5A28800-3EB6-936E-9353-6E36C6ED35BD}"/>
              </a:ext>
            </a:extLst>
          </p:cNvPr>
          <p:cNvCxnSpPr>
            <a:cxnSpLocks/>
          </p:cNvCxnSpPr>
          <p:nvPr/>
        </p:nvCxnSpPr>
        <p:spPr>
          <a:xfrm>
            <a:off x="5585182" y="3429000"/>
            <a:ext cx="0" cy="295131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A46E466F-C793-57D3-092B-FCEC737963A2}"/>
              </a:ext>
            </a:extLst>
          </p:cNvPr>
          <p:cNvCxnSpPr>
            <a:cxnSpLocks/>
          </p:cNvCxnSpPr>
          <p:nvPr/>
        </p:nvCxnSpPr>
        <p:spPr>
          <a:xfrm>
            <a:off x="2620069" y="5475504"/>
            <a:ext cx="3910555" cy="54799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889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>
              <a:spcBef>
                <a:spcPct val="50000"/>
              </a:spcBef>
            </a:pPr>
            <a:r>
              <a:rPr lang="it-IT" altLang="en-US" sz="3200" b="1" dirty="0"/>
              <a:t>The Market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0AC4F2-C0FA-F995-572F-49CCACC9A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Main Competitors</a:t>
            </a:r>
            <a:endParaRPr lang="it-IT" altLang="en-US" b="1" dirty="0"/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A3B91428-D349-2D53-7B0B-183F30E6D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83" y="1536057"/>
            <a:ext cx="113124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altLang="en-US" sz="1400" b="1" dirty="0">
                <a:latin typeface="Arial" panose="020B0604020202020204" pitchFamily="34" charset="0"/>
              </a:rPr>
              <a:t>Product name/Logo		</a:t>
            </a:r>
            <a:r>
              <a:rPr lang="it-IT" altLang="en-US" sz="1400" b="1" dirty="0" err="1">
                <a:latin typeface="Arial" panose="020B0604020202020204" pitchFamily="34" charset="0"/>
              </a:rPr>
              <a:t>Strength</a:t>
            </a:r>
            <a:r>
              <a:rPr lang="it-IT" altLang="en-US" sz="1400" b="1" dirty="0">
                <a:latin typeface="Arial" panose="020B0604020202020204" pitchFamily="34" charset="0"/>
              </a:rPr>
              <a:t>		                </a:t>
            </a:r>
            <a:r>
              <a:rPr lang="it-IT" altLang="en-US" sz="1400" b="1" dirty="0" err="1">
                <a:latin typeface="Arial" panose="020B0604020202020204" pitchFamily="34" charset="0"/>
              </a:rPr>
              <a:t>Weakness</a:t>
            </a:r>
            <a:r>
              <a:rPr lang="it-IT" altLang="en-US" sz="1400" b="1" dirty="0">
                <a:latin typeface="Arial" panose="020B0604020202020204" pitchFamily="34" charset="0"/>
              </a:rPr>
              <a:t>	                                           	                  </a:t>
            </a:r>
            <a:r>
              <a:rPr lang="it-IT" altLang="en-US" sz="1400" b="1" dirty="0" err="1">
                <a:latin typeface="Arial" panose="020B0604020202020204" pitchFamily="34" charset="0"/>
              </a:rPr>
              <a:t>Prod.picture</a:t>
            </a:r>
            <a:endParaRPr lang="it-IT" altLang="en-US" sz="1400" b="1" dirty="0">
              <a:latin typeface="Arial" panose="020B0604020202020204" pitchFamily="34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5C915B78-85B3-20E7-E67B-5CAF9F340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831975"/>
            <a:ext cx="11312433" cy="1948460"/>
          </a:xfrm>
          <a:prstGeom prst="rect">
            <a:avLst/>
          </a:prstGeom>
          <a:solidFill>
            <a:srgbClr val="C0C0C0">
              <a:alpha val="1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32DD223D-0271-5009-5A8A-7B501199F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899" y="1917700"/>
            <a:ext cx="251205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WDR 2Ph 60/480W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TDR 3Ph 960W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PFC for all models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TUV</a:t>
            </a: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id="{B098C34F-C90C-06C6-7FB7-F9D2621C2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814" y="1843194"/>
            <a:ext cx="598693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P. Boost NOT available and Wide footprint:</a:t>
            </a:r>
          </a:p>
          <a:p>
            <a:pPr marL="0" indent="0"/>
            <a:r>
              <a:rPr lang="en-GB" altLang="en-US" sz="1600" dirty="0">
                <a:latin typeface="Arial" panose="020B0604020202020204" pitchFamily="34" charset="0"/>
              </a:rPr>
              <a:t>     2Ph/3Ph 240W width 61mm (SPDE 54mm)</a:t>
            </a:r>
          </a:p>
          <a:p>
            <a:pPr marL="0" indent="0"/>
            <a:r>
              <a:rPr lang="en-GB" altLang="en-US" sz="1600" dirty="0">
                <a:latin typeface="Arial" panose="020B0604020202020204" pitchFamily="34" charset="0"/>
              </a:rPr>
              <a:t>     3Ph 480W width 85.5mm (SPDE 80mm)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PC monitoring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200" dirty="0">
                <a:latin typeface="Arial" panose="020B0604020202020204" pitchFamily="34" charset="0"/>
              </a:rPr>
              <a:t>and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600" dirty="0">
                <a:latin typeface="Arial" panose="020B0604020202020204" pitchFamily="34" charset="0"/>
              </a:rPr>
              <a:t>Remote control functions (</a:t>
            </a:r>
            <a:r>
              <a:rPr lang="en-US" sz="1200" dirty="0">
                <a:latin typeface="Arial" panose="020B0604020202020204" pitchFamily="34" charset="0"/>
              </a:rPr>
              <a:t>only</a:t>
            </a:r>
            <a:r>
              <a:rPr lang="en-US" sz="1400" dirty="0">
                <a:latin typeface="Arial" panose="020B0604020202020204" pitchFamily="34" charset="0"/>
              </a:rPr>
              <a:t> SPDE..4803R</a:t>
            </a:r>
            <a:r>
              <a:rPr lang="en-GB" altLang="en-US" sz="1600" dirty="0">
                <a:latin typeface="Arial" panose="020B0604020202020204" pitchFamily="34" charset="0"/>
              </a:rPr>
              <a:t>)</a:t>
            </a:r>
          </a:p>
          <a:p>
            <a:pPr marL="0" indent="0"/>
            <a:endParaRPr lang="en-GB" altLang="en-US" sz="1600" dirty="0">
              <a:latin typeface="Arial" panose="020B0604020202020204" pitchFamily="34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2B410D62-E42C-8921-1C40-A6CEB2442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02" y="1917700"/>
            <a:ext cx="143827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2">
            <a:extLst>
              <a:ext uri="{FF2B5EF4-FFF2-40B4-BE49-F238E27FC236}">
                <a16:creationId xmlns:a16="http://schemas.microsoft.com/office/drawing/2014/main" id="{1150D239-44A1-4FC2-EB7F-244C4AA05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3892760"/>
            <a:ext cx="11312433" cy="2528577"/>
          </a:xfrm>
          <a:prstGeom prst="rect">
            <a:avLst/>
          </a:prstGeom>
          <a:solidFill>
            <a:srgbClr val="C0C0C0">
              <a:alpha val="1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E7BEFDEC-E571-FE2A-23CC-F6E5E1149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814" y="3899253"/>
            <a:ext cx="599514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2Ph 240W, UL61010, P. Boost NOT available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Wide footprint:</a:t>
            </a:r>
          </a:p>
          <a:p>
            <a:pPr marL="0" indent="0" eaLnBrk="1" hangingPunct="1"/>
            <a:r>
              <a:rPr lang="en-GB" altLang="en-US" sz="1600" dirty="0">
                <a:latin typeface="Arial" panose="020B0604020202020204" pitchFamily="34" charset="0"/>
              </a:rPr>
              <a:t>     2Ph 100 W width 54mm (SPDE 120W 41mm)</a:t>
            </a:r>
          </a:p>
          <a:p>
            <a:pPr marL="0" indent="0" eaLnBrk="1" hangingPunct="1"/>
            <a:r>
              <a:rPr lang="en-GB" altLang="en-US" sz="1600" dirty="0">
                <a:latin typeface="Arial" panose="020B0604020202020204" pitchFamily="34" charset="0"/>
              </a:rPr>
              <a:t>     3Ph 240W width 89mm (SPDE 54mm)</a:t>
            </a:r>
          </a:p>
          <a:p>
            <a:pPr marL="0" indent="0" eaLnBrk="1" hangingPunct="1"/>
            <a:r>
              <a:rPr lang="en-GB" altLang="en-US" sz="1600" dirty="0">
                <a:latin typeface="Arial" panose="020B0604020202020204" pitchFamily="34" charset="0"/>
              </a:rPr>
              <a:t>     3Ph 480W width 150mm (SPDE 80mm)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2Ph/3Ph with lower efficiency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PC monitoring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200" dirty="0">
                <a:latin typeface="Arial" panose="020B0604020202020204" pitchFamily="34" charset="0"/>
              </a:rPr>
              <a:t>and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600" dirty="0">
                <a:latin typeface="Arial" panose="020B0604020202020204" pitchFamily="34" charset="0"/>
              </a:rPr>
              <a:t>Remote control functions (</a:t>
            </a:r>
            <a:r>
              <a:rPr lang="en-US" sz="1200" dirty="0">
                <a:latin typeface="Arial" panose="020B0604020202020204" pitchFamily="34" charset="0"/>
              </a:rPr>
              <a:t>only</a:t>
            </a:r>
            <a:r>
              <a:rPr lang="en-US" sz="1400" dirty="0">
                <a:latin typeface="Arial" panose="020B0604020202020204" pitchFamily="34" charset="0"/>
              </a:rPr>
              <a:t> SPDE..4803R</a:t>
            </a:r>
            <a:r>
              <a:rPr lang="en-GB" altLang="en-US" sz="1600" dirty="0">
                <a:latin typeface="Arial" panose="020B0604020202020204" pitchFamily="34" charset="0"/>
              </a:rPr>
              <a:t>)</a:t>
            </a:r>
          </a:p>
          <a:p>
            <a:pPr marL="0" indent="0" eaLnBrk="1" hangingPunct="1"/>
            <a:endParaRPr lang="en-GB" altLang="en-US" sz="1600" dirty="0">
              <a:latin typeface="Arial" panose="020B0604020202020204" pitchFamily="34" charset="0"/>
            </a:endParaRPr>
          </a:p>
        </p:txBody>
      </p:sp>
      <p:pic>
        <p:nvPicPr>
          <p:cNvPr id="16" name="Picture 8" descr="Chinfa Electronics">
            <a:extLst>
              <a:ext uri="{FF2B5EF4-FFF2-40B4-BE49-F238E27FC236}">
                <a16:creationId xmlns:a16="http://schemas.microsoft.com/office/drawing/2014/main" id="{D5E0BF97-93FA-1E84-31FA-F12590E476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7" r="21112"/>
          <a:stretch/>
        </p:blipFill>
        <p:spPr bwMode="auto">
          <a:xfrm>
            <a:off x="486102" y="3984515"/>
            <a:ext cx="1300163" cy="147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34">
            <a:extLst>
              <a:ext uri="{FF2B5EF4-FFF2-40B4-BE49-F238E27FC236}">
                <a16:creationId xmlns:a16="http://schemas.microsoft.com/office/drawing/2014/main" id="{76A279F1-7F3B-08CA-8608-BE76B648F439}"/>
              </a:ext>
            </a:extLst>
          </p:cNvPr>
          <p:cNvSpPr txBox="1"/>
          <p:nvPr/>
        </p:nvSpPr>
        <p:spPr>
          <a:xfrm>
            <a:off x="443257" y="3165230"/>
            <a:ext cx="3027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WDR 2Ph / TDR 3Ph series</a:t>
            </a:r>
            <a:endParaRPr lang="en-MT" dirty="0"/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74CC4131-FBA9-653D-5530-FD479FA93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900" y="4121939"/>
            <a:ext cx="303414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3Ph 120W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3Ph 960W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Parallel function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pl-PL" altLang="en-US" sz="1600" dirty="0">
                <a:latin typeface="Arial" panose="020B0604020202020204" pitchFamily="34" charset="0"/>
              </a:rPr>
              <a:t>TUV</a:t>
            </a:r>
            <a:endParaRPr lang="it-IT" altLang="en-US" sz="1600" dirty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pl-PL" altLang="en-US" sz="1600" dirty="0">
                <a:latin typeface="Arial" panose="020B0604020202020204" pitchFamily="34" charset="0"/>
              </a:rPr>
              <a:t>ISA 12.12.01 Cl</a:t>
            </a:r>
            <a:r>
              <a:rPr lang="it-IT" altLang="en-US" sz="1600" dirty="0">
                <a:latin typeface="Arial" panose="020B0604020202020204" pitchFamily="34" charset="0"/>
              </a:rPr>
              <a:t>. </a:t>
            </a:r>
            <a:r>
              <a:rPr lang="pl-PL" altLang="en-US" sz="1600" dirty="0">
                <a:latin typeface="Arial" panose="020B0604020202020204" pitchFamily="34" charset="0"/>
              </a:rPr>
              <a:t>I Div</a:t>
            </a:r>
            <a:r>
              <a:rPr lang="it-IT" altLang="en-US" sz="1600" dirty="0">
                <a:latin typeface="Arial" panose="020B0604020202020204" pitchFamily="34" charset="0"/>
              </a:rPr>
              <a:t> </a:t>
            </a:r>
            <a:r>
              <a:rPr lang="pl-PL" altLang="en-US" sz="1600" dirty="0">
                <a:latin typeface="Arial" panose="020B0604020202020204" pitchFamily="34" charset="0"/>
              </a:rPr>
              <a:t>2</a:t>
            </a:r>
            <a:endParaRPr lang="en-GB" altLang="en-US" sz="1600" dirty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GB" altLang="en-US" sz="1600" dirty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GB" altLang="en-US" sz="1600" dirty="0">
              <a:latin typeface="Arial" panose="020B0604020202020204" pitchFamily="34" charset="0"/>
            </a:endParaRPr>
          </a:p>
        </p:txBody>
      </p:sp>
      <p:sp>
        <p:nvSpPr>
          <p:cNvPr id="24" name="TextBox 34">
            <a:extLst>
              <a:ext uri="{FF2B5EF4-FFF2-40B4-BE49-F238E27FC236}">
                <a16:creationId xmlns:a16="http://schemas.microsoft.com/office/drawing/2014/main" id="{AA8A47EA-EE1A-E9DA-7EEC-DFD18CB34CA8}"/>
              </a:ext>
            </a:extLst>
          </p:cNvPr>
          <p:cNvSpPr txBox="1"/>
          <p:nvPr/>
        </p:nvSpPr>
        <p:spPr>
          <a:xfrm>
            <a:off x="444530" y="6056639"/>
            <a:ext cx="3082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WRH 2Ph / WRA 3Ph series</a:t>
            </a:r>
            <a:endParaRPr lang="en-MT" dirty="0"/>
          </a:p>
        </p:txBody>
      </p:sp>
      <p:pic>
        <p:nvPicPr>
          <p:cNvPr id="3" name="Picture 25">
            <a:extLst>
              <a:ext uri="{FF2B5EF4-FFF2-40B4-BE49-F238E27FC236}">
                <a16:creationId xmlns:a16="http://schemas.microsoft.com/office/drawing/2014/main" id="{F4631EBE-1A58-4235-6DF9-8BD24CA7F9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651690" y="2903982"/>
            <a:ext cx="576791" cy="86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5">
            <a:extLst>
              <a:ext uri="{FF2B5EF4-FFF2-40B4-BE49-F238E27FC236}">
                <a16:creationId xmlns:a16="http://schemas.microsoft.com/office/drawing/2014/main" id="{82EAC071-F48E-1948-6D7F-67A7AEFEB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67506" y="2903982"/>
            <a:ext cx="718634" cy="86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5">
            <a:extLst>
              <a:ext uri="{FF2B5EF4-FFF2-40B4-BE49-F238E27FC236}">
                <a16:creationId xmlns:a16="http://schemas.microsoft.com/office/drawing/2014/main" id="{4FF9924B-8F0B-B6F2-B1D0-ED7972982F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17764" y="2903981"/>
            <a:ext cx="646707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5">
            <a:extLst>
              <a:ext uri="{FF2B5EF4-FFF2-40B4-BE49-F238E27FC236}">
                <a16:creationId xmlns:a16="http://schemas.microsoft.com/office/drawing/2014/main" id="{52E7B986-581D-FC6E-74E8-59D59707BA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009588" y="2903981"/>
            <a:ext cx="728293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5">
            <a:extLst>
              <a:ext uri="{FF2B5EF4-FFF2-40B4-BE49-F238E27FC236}">
                <a16:creationId xmlns:a16="http://schemas.microsoft.com/office/drawing/2014/main" id="{5AF19A98-AD97-BA8A-F4D8-7B1811A11B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40677" y="2903981"/>
            <a:ext cx="530400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5">
            <a:extLst>
              <a:ext uri="{FF2B5EF4-FFF2-40B4-BE49-F238E27FC236}">
                <a16:creationId xmlns:a16="http://schemas.microsoft.com/office/drawing/2014/main" id="{DEE7E15D-4301-AA2D-7EF3-E85E6BBC9C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41145" y="5678891"/>
            <a:ext cx="774193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5">
            <a:extLst>
              <a:ext uri="{FF2B5EF4-FFF2-40B4-BE49-F238E27FC236}">
                <a16:creationId xmlns:a16="http://schemas.microsoft.com/office/drawing/2014/main" id="{5B2D7612-8291-EA9D-8C8E-08000FE15BE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052570" y="5678891"/>
            <a:ext cx="774193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5">
            <a:extLst>
              <a:ext uri="{FF2B5EF4-FFF2-40B4-BE49-F238E27FC236}">
                <a16:creationId xmlns:a16="http://schemas.microsoft.com/office/drawing/2014/main" id="{FE8B88A1-0263-B5BD-E6DE-A3E5819493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471668" y="5678891"/>
            <a:ext cx="774194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66993E-F92E-56F7-8356-A18BD97043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86406" y="5678891"/>
            <a:ext cx="774192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5">
            <a:extLst>
              <a:ext uri="{FF2B5EF4-FFF2-40B4-BE49-F238E27FC236}">
                <a16:creationId xmlns:a16="http://schemas.microsoft.com/office/drawing/2014/main" id="{CEF15652-8D40-534C-133F-94BF045041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6269" y="5678891"/>
            <a:ext cx="774194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5">
            <a:extLst>
              <a:ext uri="{FF2B5EF4-FFF2-40B4-BE49-F238E27FC236}">
                <a16:creationId xmlns:a16="http://schemas.microsoft.com/office/drawing/2014/main" id="{3D176BDC-999E-5B92-766E-3AE2F70501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4145" y="2903983"/>
            <a:ext cx="468101" cy="86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5">
            <a:extLst>
              <a:ext uri="{FF2B5EF4-FFF2-40B4-BE49-F238E27FC236}">
                <a16:creationId xmlns:a16="http://schemas.microsoft.com/office/drawing/2014/main" id="{941760A2-DDE4-0F5C-4B2A-7F151FC3CD7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81746" y="2903981"/>
            <a:ext cx="398436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564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>
              <a:spcBef>
                <a:spcPct val="50000"/>
              </a:spcBef>
            </a:pPr>
            <a:r>
              <a:rPr lang="it-IT" altLang="en-US" sz="3200" b="1" dirty="0"/>
              <a:t>The Market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0AC4F2-C0FA-F995-572F-49CCACC9A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Main Competitors</a:t>
            </a:r>
            <a:endParaRPr lang="it-IT" altLang="en-US" b="1" dirty="0"/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A3B91428-D349-2D53-7B0B-183F30E6D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83" y="1536057"/>
            <a:ext cx="113124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altLang="en-US" sz="1400" b="1" dirty="0">
                <a:latin typeface="Arial" panose="020B0604020202020204" pitchFamily="34" charset="0"/>
              </a:rPr>
              <a:t>Product name/Logo		</a:t>
            </a:r>
            <a:r>
              <a:rPr lang="it-IT" altLang="en-US" sz="1400" b="1" dirty="0" err="1">
                <a:latin typeface="Arial" panose="020B0604020202020204" pitchFamily="34" charset="0"/>
              </a:rPr>
              <a:t>Strength</a:t>
            </a:r>
            <a:r>
              <a:rPr lang="it-IT" altLang="en-US" sz="1400" b="1" dirty="0">
                <a:latin typeface="Arial" panose="020B0604020202020204" pitchFamily="34" charset="0"/>
              </a:rPr>
              <a:t>		                </a:t>
            </a:r>
            <a:r>
              <a:rPr lang="it-IT" altLang="en-US" sz="1400" b="1" dirty="0" err="1">
                <a:latin typeface="Arial" panose="020B0604020202020204" pitchFamily="34" charset="0"/>
              </a:rPr>
              <a:t>Weakness</a:t>
            </a:r>
            <a:r>
              <a:rPr lang="it-IT" altLang="en-US" sz="1400" b="1" dirty="0">
                <a:latin typeface="Arial" panose="020B0604020202020204" pitchFamily="34" charset="0"/>
              </a:rPr>
              <a:t>	                                           	                  </a:t>
            </a:r>
            <a:r>
              <a:rPr lang="it-IT" altLang="en-US" sz="1400" b="1" dirty="0" err="1">
                <a:latin typeface="Arial" panose="020B0604020202020204" pitchFamily="34" charset="0"/>
              </a:rPr>
              <a:t>Prod.picture</a:t>
            </a:r>
            <a:endParaRPr lang="it-IT" altLang="en-US" sz="1400" b="1" dirty="0"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DD92B73-C70F-F04E-EADB-B6C276A6F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4" y="1825457"/>
            <a:ext cx="11312432" cy="2117504"/>
          </a:xfrm>
          <a:prstGeom prst="rect">
            <a:avLst/>
          </a:prstGeom>
          <a:solidFill>
            <a:srgbClr val="C0C0C0">
              <a:alpha val="1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AutoShape 20" descr="data:image/jpg;base64,/9j/4AAQSkZJRgABAQAAAQABAAD/2wBDAAkGBwgHBgkIBwgKCgkLDRYPDQwMDRsUFRAWIB0iIiAdHx8kKDQsJCYxJx8fLT0tMTU3Ojo6Iys/RD84QzQ5Ojf/2wBDAQoKCg0MDRoPDxo3JR8lNzc3Nzc3Nzc3Nzc3Nzc3Nzc3Nzc3Nzc3Nzc3Nzc3Nzc3Nzc3Nzc3Nzc3Nzc3Nzc3Nzf/wAARCABkAQMDASIAAhEBAxEB/8QAHAAAAQQDAQAAAAAAAAAAAAAAAAEFBgcCAwQI/8QARxAAAQMDAQQHBQUGAwUJAAAAAQIDBAAFEQYSITFBBxNRYXGBkRQiMqGxFUJSYsEjM0Nyk9EWJGMXVZKywkVTc4KDotLh8P/EABsBAAIDAQEBAAAAAAAAAAAAAAAEAgMFBgEH/8QANREAAQMCBAIJBAEDBQAAAAAAAQACAwQRBRIhMUFRExQiMmFxgbHRBpGh8OEjQsEWM1JT8f/aAAwDAQACEQMRAD8AvGiikNCEtFJmjNCEtFJmkKwOJAoQsqK0rlMNjK3m0+KgK0G628bjOjZ/8ZP968uFIMcdgu2iuZufEd/dyWV/yuA1z3i7xrTbX58hQU2ygqwkjKjyA7zRmC9Eby4NA1KcKQ1Vz/S09n9haEgf6j2/5CnTR2qb7qa5qPs8Vi3s/vlhKlKJPBIOcZ5ndw8apbURuOVp1WjLg1ZDEZZW2aOZCn2d1LWI4CsqvWWiiiihCKKKKEIooooQiiiihCKKKwccS22pxxQShIypROABQhYSpDMVhyRJcS0y2kqW4s4CQOZqpdV9I0qctcawlceIncqQU++vfuI/CD37/Cuq5zZnSJezbLetTFmjKy67/wB5g7leePdHmaTpG+zNP2KPYLY2htbqg66c5UUp4FR5kkfI0lNI5zSWmwH5XS4dRQwTsZM3NI7W3Bo5nxtwXH0TPTXNTvDrnlsqjqU/tqKgTlIBJPP/AO6uJPCof0a6eXZLKXpTezMlkLcB4pT91Pzz4k1MBVtMwtjF1n4zURz1jnR7DTzsloopKYWUlopM0ZoQlopKKEJc1iogHJIwKDVOdJGqnpl3ct9vkuIiRsoWWl7IdXz3jkOHrVUsoibmKew/D5K6bo2acSVY121fY7SVJlXBkuJ3Fpo7ah4gcKh1y6V0AlNrtylcuskLCfPAz9arAYG4AUY3jv4VnPrJHbaLs6b6ao4tZbuP2ClE3X2pZa8i4COkj4GG0pHqQT86ZJV3uUxRVJnynM8cuqx6Zrttmk77c8GLbXktn+I8OrT8+PlUoh9FVxdQDLuMZgniENlzHzFVhs8nNMOqMKo9OyD4C5/AVebKfwj0owOwVbTPRPACB19zlKV/ppSkfMGtn+yi0f7wuH/Ej/41Lqcp4Kv/AFHh4OhP2KqHZB5fKlBIBSCQlXEA7jirE1Zoeyaeszs4z5qnfhZbWpGFrPAfD5+VV5x51VJG6M2ctGjrYa1hki28Qk+tXV0c3exuWhm3W1fVSG05cZdwFrVzV3+VU8/bpseKzLfivIjvJ2m3Sn3VDxrVHfeivNvx3VNvNkKQtJwUmpQymF17JbEqFmJQZWu22ttfxXpkcKyqPaKvw1BYm5SsB9CureSBwWAPkcg+dSGtlrg4XC+bSxPhkMbxqEUUUVJVoooooQiiiihCKKKRVCEZqsOlLUqlr/w/blFS1kCSUbyc8GxjmefkOdS/Wl/Rp+yvSQQZKxsR0H7yyOPgOJqlbPcURLx9pykKlSEKLjaD/EeVnBV4E53cwKTqpgP6YO+66PAsPL71bm3De6OZ/hWjGkW/o90o0iTsqnOp21NIV7zrmBnGfujcM9lNOi9PS9QXRWptRIKgte0wysYCscDj8I5duM1v0zpKde5yb/q5SnHFEKaiLHActocgPw+tWKkBCQEjAHACpRx57FwsBsFRVVYp87I3ZpHd53uG/KyAA4UuaQVg84Gm1uKOEoSVE+FNLDGpXLcrxbbWE/aE6PH2vhDrgSVeA511Rn2ZLCHo7iHWljaQtCgQodoNed7lMm6jvbj+w49Ikrw00N5A+6kdmB+pq9tLW1do0/BgOqCnGWwF44bR3n60tDOZXEW0WziWFtoYWFz7vO45JxkvtRmHH33ENtNpKlrUcBIHEk0xWjWVlu9yMCDJUt/CinaQUhWOOCeNR/pgubka0xLe0Sn2xxRXjmlGN3qU0xdEtlkP3dV4W2UxmEKbbWfvrO448Bn1rx87ulEbR5qdPhkRw91XM62+UfvireFFKKKaWFZRfX2oTYbIsske1yP2TI/CTxV5D54qjo0d6Y+lmM04+8s7kISVKPfVt3LR87VN8VPvLyo0Fv8AZx4yCCsoB4k8E539+MVLLPY7dZmeqt0RtkY3qAypXieJpGSF8z7nQBdRRYnT4ZTZYxmkdqeQ8L+HgqxsXRhcJYS7d3xCbO/q2wFOHz4D51Ydk0lZbMAYkJsuj+M4NtfqeHlT7iimI4I49gsqsxarq++6w5DQfvmkCQOFLgUtFXLNRWJ4GsqjGvb+LDYnXWlf5p/LTA/MRx8uNRc4NaXFWwQunkbEzcqt+ky/G631UVhWYkIlCcHcpf3j5cPI9tcOiNPL1FeEtLGIjGFyFdo5J8Tv8s0xRmHpcpuOwkuyHlBKE53lRq/dI2BnT9mait4U6ffecxjbWePlyHdWZCwzyF7tl3GI1LMKom08PeIt8lOUiBFkQlQ3mG1xyjYLSk+7jsqgdV2c2K/SYKTlpKtpkn8B3j04eVehzw31RvSfJRJ1fIDZz1LaGleOM/rV9c0ZAeKyfpeaTrTmX7JFz8qS9C7iurubeTsbSFeeDVn1X/Q/AXHsMiW4kj2l8lGeaUgDPrmp46+0y2XHnEoQOKlHAFX0wtELrMxlwfXyFvNbKKaoupLJMeDMW7Q3XTwQh5JJ+darpqux2l5TM+4tNOpGS2AVKHkATVpe0C90iKeZzsoYb8rFPVJmuG0XeFeIYl29xTkckpSstqTkjccAgGo/rXWrOmnGWGY4lSnMktlzYCE9pODz5eNeOe1rcxOilFSzTS9Cxva5KXZNG+oNp3XK7hEmXK7MMQLfH9wLDhUpa+OAMDPl21FdRdJNzlvqbsp9ijJ+FZSFOL79+4Duqp1TG1uZPQYLWTSmINtbc8B6/CuPNYOLShJWpQCUjJJ5CoLFvF6vnR2X4TTjtzdKmNplWwfiwVg5GN3ZzqtryL9bpHst2lTEOqTtFtcorJB7cKNRkqQwAgXurqPBHVEjo3SBpaSLbnTj5Lr1rfl6jvylsqCorR6qMOAxuyrJ7T8sVJtH2/TFh2Lhd7zAkztxShDoWlnwxnJ7/TvZNE6RavzEqZcn3Y0BjcFtkArI3q3kHcBj1piuybeu5qYsbbqowIbaUtRUt49vdk8BSQLmnpXC9107ooZm9QheWtYO1YC3qf3xVwr6QdOJcS21LcfWo4SllhaiT2DdUT1r0gTxcHYFkc9mbYUUOPbIKlKB3gZGABwqS6F0azY4qJk1CXLk4MqUd4aH4U/qedVjfrNMTq2dbYzapD63lrQlsgkpOVDw3HfmmJpJhGDtdZGGUuGvq3tHaDRu7Y8z5BW/oW7SLzpqNMmEF8lSFKAxtbKiM+eKatfatjwYb9rgqEi4PoUhSEb+qSRvJxzxy86jK0aitlhZiXCXH09bW07A2FBb7x4nASc5OTwxTI7O+zLa6qz2txEeVlldymp2nHtoEkJ5JBxyzw3166dwZlVcGFxvqTKLOGbQA6b8Tt6C5Un6JoECNBk3mW60lYV1SVuKADSQAScnhn9KkF06QLXHc9mtKXLpMVuQ1GBKSf5scPDNQLQGlGdRpkuzpDzcOO4kFpvdtnHM8t2OVSJd9h2+Su0aBs7UmWBhyQlO4EbslR+LxJxXkT3NjFtB9yVOvp4pa197vcOGzWjhc/FlHdaLvs6fbH9SMIjtPqUlmMhW9tO0naz3nKfTlVzW+KxDiMx4raWmW0AIQngBXn/UUy7LvDn21IL0uOsBQ28pQdx2RjcMcDivQscktIPakVKlIc9xVOORujp4G6W17u3A6ffdZ4opaKdXNJAKWiihCKKKKEIpDS0h4UIWKjjfyqidf3/7dv7hZc2okb9mzg7j2q8z8gKsjpKv5s1iLMZeJcvLbZH3U/eV6bvEiq00RpxWoLultxJEKPhb6gNx7E57/pSNW8vcImrqsAgZTxPr5thoP829gpj0UaZDbX27Mb991JTFSofCjmrHaeXd41ZIGBXG9OgW9sJelR2EITgBSwnA8KZJevtNRchVyS6exhCl/MDFMMDIW5brGqXVOITmUMJvyBNgnu73Fm122ROknDbKCo9/YK8/R2ZWor4G298qc+VHJ4EkknyGT5VJukDWjd/Zah24Otw0q23S4nBWocOfAb64dIT7hp5bk9jT78wuNgJfUhYSlHE4ISRv3b6SnkbLIGg6BdNhVFLQ0j5S3+o7YEgeW/3VrXK4W/Runmg5+7YbDTLQ+JxQG4D61UM65XzWl1Sz77ziz+zjNkhtsDn2eJNaNU6jlajniXJSlpLaNhtpKiUpHM+J7e4dlWt0d6dRZLKiQ6ge2ygHHFKG9KeSfL61LMah+RvdCobEzB6frEovM7a/D94qDai0GNP6ZNwlTtuWlaE9UhPuZJ4A8dw+lRi1QJF6u0eE0VLdfWEqWTkpTzUSewZ9KlfShqVq7TG7bBWlyNFWVOLHBTm8bu4AkedbNEyLbpa0vX66LBlSAURWB8ZQDvIHLJ58MAVU5kZlyt0A3WhDU1UVB00usju6Lc9vlT27XGBo3TraEgYabDcdnO9xQH/4k1RtwnSbjOfmTXOsedXlZ5DuHYByFdeo7zOvtyXLuBKVDc2yAQGk9gz9edSno50b9puIu10b/wAig5ZaV/GPaR+EfPw4+yONQ8MZsoUlPFhFM6pqDd7v2w/ymRq1uR7C3dryVCMPdt8QnHXFW/axyTxJ5nHhTZZbXIvV0YgRsBx5XvKxuQOavKnnpHuxuepnmkK/YQSWG0jgFD4j67vIVp0lOuMZx2Pp+CHrpI90vkZ6pvdw5DfxJ3bhxqpwaZMvAflOxyTtpDObBztRwDb7fJ5qytQ6itujLS1b4QS5KQ2Esxx90fiV2D61UA9svt3AUpT02Y8BntUd3oB6AVt1BFVDurzD8sy5Yx7S7kkdYeIBO843DNTnoisOVvXyQncMtR8/+5X6etWuc6eQM2ASMUcGFUTqm+Z7uJ4k7W8OKXpAcTpzTFu05AUUpeSeuWNxUkYzn+ZRpq6KLU3Pv7kt4bSYKApCeW2rIB8sGpR0naZn3kRJltR1y46VJWzkAqBwcjPhUGsdv1dAkuotMObHccAQ4erCQRy3q3eYqUgLZwSLgKiifHNhT2NkDZHXzEm254+itPV2qoenIh2iHpixhmODkk9p7BTVo+zO2iHO1FfU7VykoU6vaG9tHHZ8T8tw5Vr0hoVcKV9q39ftNxJ2kgrKwg9pJ4q+Q5dtTabGRMhvRnfgebKFY7CKba1z+270C5+WWCnb1eE5r2zO5+A8PdUfbLpEvuqTctWSMRkIU4GzlSdxGy2B2c8c8Hto1vqk6hlNojtlm3xgeqQRgqP4j2dw/vTw90V3dL+xHmRFscAte0lWPAA/Wn3TvRpEgSm5V0k+1raO0hsJ2UA9p5mkxFO4FpFuZXSvrsLic2drsxaLNaNh/Pmo9MTL0z0ex44CmZV3dUp7kUt44eJGznxNaLLq6Jp7TQi2qMpV1fKi+84kBKN+7xwOA4VZ2prNbL/BESe6G9hW0hxC0hSD3ZzUNR0b2RLg6+/LLfNIW2k+u+rXxSNd2OVkjTYhRzQnrQNy4uNhvy9ByUH09apGo743HSFOdY51klw8k5yok9/1NehWwEpCRwAxTHZmNP2KN1EB+Gyk42j1ySpZHMnO+u83m1p43CKP/VT/AHq6CIRDU6lZmLVz66QZWkMbsnCisUkkA5oplYyyooooQkozWt95uO0p15aUNoBUpSjgAdpNQDUnSbEi9YxZGva3QP36tzQPdzP076g+RsYu4pqlop6p2WJt/ZWC46htCluKShKRkqUcAVFLz0h2C3bTbby5jo+7GTtAf+Y7vnVdtRNV63c6xaluRychTv7NgeAHH0NcWrdOsabVHiLm+0zVp6xxKEYQ2jgO8kn6GlJKmTLma2w8Vv0mCUolEU8t3n+1vDzP/i06pvj+pb0ZXVrCSA2wyPeKR4Dic54U5WbSGq5kfqmEOw4695DzxaBzzKRv9RUv6LdL+xxPtma3iS+khhJ4obON+O049POrBHDhUYqbP23nUqyvxwUx6rSsGVulzr9vlVfbuibCc3G5gHG9Mdvh5nj6Vyaws2mtJwksx2Vyro+khsvLKg2OayNw8N3HzqVay11FsqVxIBRKuJ90IG9LR/Njn3cfCo7pXRMy8zTetU7ZS6oOBlzct0/nH3U8N304V69jL5Im3PsowVVUW9ZrZC2Pg0aF3hbTRN3R7oxV3eRcbk3iA2ctoV/HI/6frVoaljvO6cuMeID1y4y0tBO45xuxXQ9OgW9tKX5MeOhIAAWsJAA5AUzTNeabi/FcUOnsZSV/QVcxkcTMt1l1FVV4hUCYMJsdAASAqHWj4kLBSRuUMYI7asRm76q1wkRIDaIUIYS+8jISe33uf8o8zW+7a40lKfLi9PGW4P4rzSBn5k+orWekm5KQGbPYm20AYQNlSwB4JApNjWMJGfTwXTVMtTUta7q9njYuIsPTimWV0eagZuXsrMdD7R+GSlQSjHeDvHhvqb6e6PYlnYMp7q5l0CCWy7uaQrG7AweeN5BqNuah6QbgvEeHJYB/BC2B6r/vWs2rpCuIKX3JqB2qfSj/AJTU2CNpu1pKWqHVs8YjmnYwcbHU+f8ACc2OjJ5y4CXebqy42p3rH0NoIK9+SNond6cKnv2raILKGTOiMobSEhPWpASBwFVSvo51PLUFSFR1K7X5JUfoa3R+iq8qOH5cBsfkK1H/AJRVjHPZ3I0tUw01RbrFWDbgBoPsnq7wNATrm5cJN0QFuHacbZf91Z7cDf6Gs5Gs9MWW0SI+nAj2jZw2hDCkgq4ZKiN/bxpu/wBk7yElb16aSkDJIjncP+Kq9lJZbkuojOF1lKiEOEYKwOeO+qpJJI9coF07SUVHWnI2dzw22nD2WBUVq2nVrUVHK1E5UTzOTzqxInSXGtlvZhWyzr6phAQgOOgbh4A1r0d0eNXa1N3C6vPtdcSWmm8D3ORORz+mKkqOjDT6QNozFnvex+leQwztF26XXuI4jhUr+jmu7KeG3uFF5PSrdVj/ACsCI0fzlS/oRXC70lajXwditj8jH9yanyOjbTKfiiPL/mkL/Q10M6A0wz8NsSf53Vq+pq7oqk7vSAxDBWaNgJ9Pkqq5GutSvnJuamx2IQkfpXG7qe/PZDl3l4P4XNn6VdaNHadQMCzxD/M3ms/8Kaf5WaD/AEE1E00x3erG47hrO7T/AICoZd4ubmQ5cpqx+aSs/rXI64Xjl5SnD+dWfrXolOnLKkYTaogHc0KzFhtAGBbIv9IVHqTzu5Wj6mpm92H2+F5wCUA/CmlwnsFej/sK0n/s2L/SFYmwWg8bZE/pCjqJ/wCSkPquL/qP3XnPdyxUi0HIs0W/tPXslKEDLKzjYSvtV+lXMvTVjX8dphnxZFazpLTv+5oP9FNeto3NcHXChUfUsE8LoixwuLaEJ3bUlSEqQoFJGQRwNFc8a2w4rCGIzAbaQMJQgkBI7hRT+q44hl9CV10xan1RA05F62UvbeUP2TCD7yz/AG76fDw7a8/65fdf1bc1PKWopd2EhR+FIAwB3c/OqamUxMuN1q4Nh7a6oyPOgF/NJqTVNy1C8fbXtiMFZRGQfcT49p7z8qlmgtBNy2G7nfGstLAUxFOQFDkpf6D1qt878gA92M1Z1t6VGWozbc61ubaEhJUw4CDjuOMUhA9jn5pSutxSnqYqZsNAyw423/TzVmIQltAS2gJSkYCRuAqprVpy56m1hJm32I8zEQ6VOJebKQsA4ShOeI4ZPD1pwmdLLWwfY7Q4VclPOhIHkAaYl37WWrHOqt6X0MK3YjI2EDfzWf78uFMyyxPIA1twCw6DD66ma9zgGZhbM46jnZWZetU2axIKZcpBdSNzDR2lns90cPOoFO1ZqLV8k2/TkZyMwTha0kbWO1S+CR4b67rD0Wo2g/f5XWE7ywzkDPPK+J8sVYVutsS2Rkx4EdthpPBKE4qzLLJ3uyPylTLh9F/sjpX8z3R6cVFtJaBhWQplTsS7hnO2R7jZ/KO3vO+pbJbdcYWhhzqnCkhLmM7J7cVvxRjvphjGsFgsmeqlqJOklNz+8FBWui+z9at6ZImSnXFFS1LWElRPHgKc42gdMxlBSbWhw/6zi1j0JxUnxRioCGMf2q5+I1jxYyG3nb2XBEstriJ2Y1vjNJ7EtAV3JbQgYShKR2AYpcUtWAAJRz3O1cboooor1RRWJPHdWVJjfQhV/wBKuovYYAs8ZzEiWnLpSd6Gufrw9ar/AEXYDqK9txVhXsrQ25Ck5Hu8k57Tw9eyrvmWC0zpBkTLbEfeIALjrKVEjxNbYNqg25Kk2+IxGCzlQZbCcnypR9O6STM46LfpcYjpKIwwtIeeP7+F1toShCUISAlIwABwFZUUU2sBFFFFCEUUUUIRRRRQhFFFFCEUUUUIRRRRQhY8RUW1Noyy3hxcyQwtuSpPvOsr2SrkCeRPjRRVcoBbqm6KR8c7SwkeSq7Utgi2l/q47r6htYy4Uk/ICnHTekoF0wZD0pOOTa0j/poorIaB0ll9BlkeKUOubqwbZoXTsIJWICX15ztSD1nyO6pMhtDaAltCUpHAJGBRRWwxrQNAvntXNJJIc7ifM3WQ3GsqKKklSiiiivUIooooQiiiihCKKKKEIooooQiiiihCKKKKEIooooQiiiihCKKKKEIooooQiiiihCKKKKEL/9k=">
            <a:extLst>
              <a:ext uri="{FF2B5EF4-FFF2-40B4-BE49-F238E27FC236}">
                <a16:creationId xmlns:a16="http://schemas.microsoft.com/office/drawing/2014/main" id="{127FA368-4A40-234A-EB5A-2DCE9EA682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39684" y="-347663"/>
            <a:ext cx="1828800" cy="70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7" name="TextBox 18">
            <a:extLst>
              <a:ext uri="{FF2B5EF4-FFF2-40B4-BE49-F238E27FC236}">
                <a16:creationId xmlns:a16="http://schemas.microsoft.com/office/drawing/2014/main" id="{C99F53B9-7B57-91D0-9AFB-BDB16CE1F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9717" y="1913369"/>
            <a:ext cx="26358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3Ph 60-960W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Parallel function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Compact footprint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CSA</a:t>
            </a:r>
          </a:p>
        </p:txBody>
      </p:sp>
      <p:sp>
        <p:nvSpPr>
          <p:cNvPr id="28" name="TextBox 17">
            <a:extLst>
              <a:ext uri="{FF2B5EF4-FFF2-40B4-BE49-F238E27FC236}">
                <a16:creationId xmlns:a16="http://schemas.microsoft.com/office/drawing/2014/main" id="{F1C3BC4B-C67A-355F-DB42-9A41AD6F0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6171" y="1830739"/>
            <a:ext cx="59860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2Ph limited range: only 90W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UL61010 NOT available for all models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PC monitoring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200" dirty="0">
                <a:latin typeface="Arial" panose="020B0604020202020204" pitchFamily="34" charset="0"/>
              </a:rPr>
              <a:t>and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600" dirty="0">
                <a:latin typeface="Arial" panose="020B0604020202020204" pitchFamily="34" charset="0"/>
              </a:rPr>
              <a:t>Remote control functions (</a:t>
            </a:r>
            <a:r>
              <a:rPr lang="en-US" sz="1200" dirty="0">
                <a:latin typeface="Arial" panose="020B0604020202020204" pitchFamily="34" charset="0"/>
              </a:rPr>
              <a:t>only</a:t>
            </a:r>
            <a:r>
              <a:rPr lang="en-US" sz="1400" dirty="0">
                <a:latin typeface="Arial" panose="020B0604020202020204" pitchFamily="34" charset="0"/>
              </a:rPr>
              <a:t> SPDE..4803R</a:t>
            </a:r>
            <a:r>
              <a:rPr lang="en-GB" altLang="en-US" sz="1600" dirty="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EF4C0691-C81C-C6D8-0D61-BCFD1D935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4084716"/>
            <a:ext cx="11312433" cy="2163685"/>
          </a:xfrm>
          <a:prstGeom prst="rect">
            <a:avLst/>
          </a:prstGeom>
          <a:solidFill>
            <a:srgbClr val="C0C0C0">
              <a:alpha val="1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" name="TextBox 17">
            <a:extLst>
              <a:ext uri="{FF2B5EF4-FFF2-40B4-BE49-F238E27FC236}">
                <a16:creationId xmlns:a16="http://schemas.microsoft.com/office/drawing/2014/main" id="{DB187FE7-53D8-1116-2BD9-81B7BBE202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2499" y="4092200"/>
            <a:ext cx="599971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3Ph Limited range: only 600W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Low insulation voltage (3 </a:t>
            </a:r>
            <a:r>
              <a:rPr lang="en-GB" altLang="en-US" sz="1600" dirty="0" err="1">
                <a:latin typeface="Arial" panose="020B0604020202020204" pitchFamily="34" charset="0"/>
              </a:rPr>
              <a:t>kVAC</a:t>
            </a:r>
            <a:r>
              <a:rPr lang="en-GB" altLang="en-US" sz="1600" dirty="0">
                <a:latin typeface="Arial" panose="020B0604020202020204" pitchFamily="34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PFC and UL61010 NOT available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PC monitoring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200" dirty="0">
                <a:latin typeface="Arial" panose="020B0604020202020204" pitchFamily="34" charset="0"/>
              </a:rPr>
              <a:t>and</a:t>
            </a:r>
            <a:r>
              <a:rPr lang="en-GB" altLang="en-US" sz="1400" dirty="0">
                <a:latin typeface="Arial" panose="020B0604020202020204" pitchFamily="34" charset="0"/>
              </a:rPr>
              <a:t> </a:t>
            </a:r>
            <a:r>
              <a:rPr lang="en-GB" altLang="en-US" sz="1600" dirty="0">
                <a:latin typeface="Arial" panose="020B0604020202020204" pitchFamily="34" charset="0"/>
              </a:rPr>
              <a:t>Remote control functions (</a:t>
            </a:r>
            <a:r>
              <a:rPr lang="en-US" sz="1200" dirty="0">
                <a:latin typeface="Arial" panose="020B0604020202020204" pitchFamily="34" charset="0"/>
              </a:rPr>
              <a:t>only</a:t>
            </a:r>
            <a:r>
              <a:rPr lang="en-US" sz="1400" dirty="0">
                <a:latin typeface="Arial" panose="020B0604020202020204" pitchFamily="34" charset="0"/>
              </a:rPr>
              <a:t> SPDE..4803R</a:t>
            </a:r>
            <a:r>
              <a:rPr lang="en-GB" altLang="en-US" sz="1600" dirty="0">
                <a:latin typeface="Arial" panose="020B0604020202020204" pitchFamily="34" charset="0"/>
              </a:rPr>
              <a:t>)</a:t>
            </a:r>
          </a:p>
        </p:txBody>
      </p:sp>
      <p:pic>
        <p:nvPicPr>
          <p:cNvPr id="31" name="Picture 2" descr="Energizing the infrastructure industry with Phoenix Contact's ...">
            <a:extLst>
              <a:ext uri="{FF2B5EF4-FFF2-40B4-BE49-F238E27FC236}">
                <a16:creationId xmlns:a16="http://schemas.microsoft.com/office/drawing/2014/main" id="{6251DA1D-A431-66E4-3610-E1756F1AD5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55" b="12006"/>
          <a:stretch/>
        </p:blipFill>
        <p:spPr bwMode="auto">
          <a:xfrm>
            <a:off x="634232" y="1985589"/>
            <a:ext cx="1419852" cy="51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1">
            <a:extLst>
              <a:ext uri="{FF2B5EF4-FFF2-40B4-BE49-F238E27FC236}">
                <a16:creationId xmlns:a16="http://schemas.microsoft.com/office/drawing/2014/main" id="{7342F6B7-E239-3341-E970-D203A57FDE09}"/>
              </a:ext>
            </a:extLst>
          </p:cNvPr>
          <p:cNvSpPr txBox="1"/>
          <p:nvPr/>
        </p:nvSpPr>
        <p:spPr>
          <a:xfrm>
            <a:off x="443873" y="3572419"/>
            <a:ext cx="398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UNO 2Ph / TRIO-QUINT4 3Ph series</a:t>
            </a:r>
            <a:endParaRPr lang="en-MT" dirty="0"/>
          </a:p>
        </p:txBody>
      </p:sp>
      <p:pic>
        <p:nvPicPr>
          <p:cNvPr id="39" name="Picture 4" descr="Adel System - Australian Supplier - Micromax Technology">
            <a:extLst>
              <a:ext uri="{FF2B5EF4-FFF2-40B4-BE49-F238E27FC236}">
                <a16:creationId xmlns:a16="http://schemas.microsoft.com/office/drawing/2014/main" id="{38BA7796-17D3-597E-137A-7DC9AE208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32" y="4606516"/>
            <a:ext cx="1609315" cy="117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36">
            <a:extLst>
              <a:ext uri="{FF2B5EF4-FFF2-40B4-BE49-F238E27FC236}">
                <a16:creationId xmlns:a16="http://schemas.microsoft.com/office/drawing/2014/main" id="{C06DF82F-369C-001D-3501-6DE658DFED2F}"/>
              </a:ext>
            </a:extLst>
          </p:cNvPr>
          <p:cNvSpPr txBox="1"/>
          <p:nvPr/>
        </p:nvSpPr>
        <p:spPr>
          <a:xfrm>
            <a:off x="443793" y="5879068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FLEX 2/3Ph series</a:t>
            </a:r>
            <a:endParaRPr lang="en-MT" dirty="0"/>
          </a:p>
        </p:txBody>
      </p:sp>
      <p:sp>
        <p:nvSpPr>
          <p:cNvPr id="43" name="TextBox 18">
            <a:extLst>
              <a:ext uri="{FF2B5EF4-FFF2-40B4-BE49-F238E27FC236}">
                <a16:creationId xmlns:a16="http://schemas.microsoft.com/office/drawing/2014/main" id="{E0E90EF7-530A-67AE-9187-121923486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774" y="4366069"/>
            <a:ext cx="26419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2Ph 120/180/336W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Arial" panose="020B0604020202020204" pitchFamily="34" charset="0"/>
              </a:rPr>
              <a:t>Parallel function</a:t>
            </a:r>
          </a:p>
        </p:txBody>
      </p:sp>
      <p:pic>
        <p:nvPicPr>
          <p:cNvPr id="11" name="Picture 25">
            <a:extLst>
              <a:ext uri="{FF2B5EF4-FFF2-40B4-BE49-F238E27FC236}">
                <a16:creationId xmlns:a16="http://schemas.microsoft.com/office/drawing/2014/main" id="{3C187839-67B8-E17C-68C2-5BFE55901B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90363" y="2668955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5">
            <a:extLst>
              <a:ext uri="{FF2B5EF4-FFF2-40B4-BE49-F238E27FC236}">
                <a16:creationId xmlns:a16="http://schemas.microsoft.com/office/drawing/2014/main" id="{A8BF39E5-BCB7-74B4-1DAA-A527C01BA9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61253" y="2668955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5">
            <a:extLst>
              <a:ext uri="{FF2B5EF4-FFF2-40B4-BE49-F238E27FC236}">
                <a16:creationId xmlns:a16="http://schemas.microsoft.com/office/drawing/2014/main" id="{47260DF6-E7BD-5A76-1F8C-D249AD4094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10840" y="2668955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5">
            <a:extLst>
              <a:ext uri="{FF2B5EF4-FFF2-40B4-BE49-F238E27FC236}">
                <a16:creationId xmlns:a16="http://schemas.microsoft.com/office/drawing/2014/main" id="{D89A3089-64F9-CBAA-B2DB-016710AE29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76283" y="2668955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5">
            <a:extLst>
              <a:ext uri="{FF2B5EF4-FFF2-40B4-BE49-F238E27FC236}">
                <a16:creationId xmlns:a16="http://schemas.microsoft.com/office/drawing/2014/main" id="{46C2C356-0E8E-07C7-66BA-CB04124912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3431" y="2668955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5">
            <a:extLst>
              <a:ext uri="{FF2B5EF4-FFF2-40B4-BE49-F238E27FC236}">
                <a16:creationId xmlns:a16="http://schemas.microsoft.com/office/drawing/2014/main" id="{69EBB89E-6C7B-9F84-C558-41B98E8CCF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78953" y="5153092"/>
            <a:ext cx="798799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5">
            <a:extLst>
              <a:ext uri="{FF2B5EF4-FFF2-40B4-BE49-F238E27FC236}">
                <a16:creationId xmlns:a16="http://schemas.microsoft.com/office/drawing/2014/main" id="{82F50EF0-5113-5515-BDD7-167B5652D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11186" y="5153092"/>
            <a:ext cx="923779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5">
            <a:extLst>
              <a:ext uri="{FF2B5EF4-FFF2-40B4-BE49-F238E27FC236}">
                <a16:creationId xmlns:a16="http://schemas.microsoft.com/office/drawing/2014/main" id="{A089D1C2-0831-D665-BEDD-318084D387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0048" y="5153092"/>
            <a:ext cx="843605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5">
            <a:extLst>
              <a:ext uri="{FF2B5EF4-FFF2-40B4-BE49-F238E27FC236}">
                <a16:creationId xmlns:a16="http://schemas.microsoft.com/office/drawing/2014/main" id="{CA496497-0AF1-0A88-3CD1-767A17CD98D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25490" y="5153092"/>
            <a:ext cx="1011364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17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B20F03A4-14F6-BC36-B0B0-1FF0E2973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9" b="2429"/>
          <a:stretch/>
        </p:blipFill>
        <p:spPr bwMode="auto">
          <a:xfrm>
            <a:off x="439781" y="1805973"/>
            <a:ext cx="4054079" cy="27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it-IT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Market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Relevant A</a:t>
            </a:r>
            <a:r>
              <a:rPr lang="en-GB" altLang="en-US" b="1" dirty="0" err="1">
                <a:solidFill>
                  <a:srgbClr val="000000"/>
                </a:solidFill>
              </a:rPr>
              <a:t>pplications</a:t>
            </a: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– </a:t>
            </a:r>
            <a:r>
              <a:rPr lang="it-IT" sz="1800" b="1" dirty="0"/>
              <a:t>Data Center</a:t>
            </a:r>
            <a:endParaRPr lang="it-IT" altLang="it-IT" sz="1800" b="1" dirty="0"/>
          </a:p>
        </p:txBody>
      </p:sp>
      <p:sp>
        <p:nvSpPr>
          <p:cNvPr id="56" name="Text Box 4">
            <a:extLst>
              <a:ext uri="{FF2B5EF4-FFF2-40B4-BE49-F238E27FC236}">
                <a16:creationId xmlns:a16="http://schemas.microsoft.com/office/drawing/2014/main" id="{3189C8BF-41B5-335E-3830-45ACD8D8B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069" y="1695069"/>
            <a:ext cx="6802147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dirty="0">
                <a:solidFill>
                  <a:srgbClr val="000000"/>
                </a:solidFill>
              </a:rPr>
              <a:t>Customer’s need </a:t>
            </a:r>
          </a:p>
          <a:p>
            <a:pPr>
              <a:spcAft>
                <a:spcPts val="600"/>
              </a:spcAft>
              <a:tabLst>
                <a:tab pos="3060065" algn="ctr"/>
                <a:tab pos="6120130" algn="r"/>
                <a:tab pos="449580" algn="l"/>
              </a:tabLst>
            </a:pPr>
            <a:r>
              <a:rPr lang="en-GB" sz="1400" dirty="0"/>
              <a:t>Three-phase alternating current power is used to deliver electricity to data </a:t>
            </a:r>
            <a:r>
              <a:rPr lang="en-GB" sz="1400" dirty="0" err="1"/>
              <a:t>centers</a:t>
            </a:r>
            <a:r>
              <a:rPr lang="en-GB" sz="1400" dirty="0"/>
              <a:t>, because 3-phase power can deliver more power with greater efficiency.</a:t>
            </a:r>
            <a:endParaRPr lang="it-IT" sz="1400" dirty="0"/>
          </a:p>
          <a:p>
            <a:r>
              <a:rPr lang="en-GB" sz="1400" dirty="0"/>
              <a:t>The ability to deliver ever-increasing amounts of power is important as data </a:t>
            </a:r>
            <a:r>
              <a:rPr lang="en-GB" sz="1400" dirty="0" err="1"/>
              <a:t>centers</a:t>
            </a:r>
            <a:r>
              <a:rPr lang="en-GB" sz="1400" dirty="0"/>
              <a:t> and server rooms continue to see higher densities. More powerful computing systems are being packed into the same spaces that once housed servers that drew only a fraction of the power that today’s computers and networks demand.</a:t>
            </a:r>
            <a:endParaRPr lang="it-IT" sz="1400" dirty="0"/>
          </a:p>
        </p:txBody>
      </p:sp>
      <p:sp>
        <p:nvSpPr>
          <p:cNvPr id="57" name="Text Box 4">
            <a:extLst>
              <a:ext uri="{FF2B5EF4-FFF2-40B4-BE49-F238E27FC236}">
                <a16:creationId xmlns:a16="http://schemas.microsoft.com/office/drawing/2014/main" id="{3A512E5C-7BE7-4332-1A22-3D6ECB92E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069" y="3388376"/>
            <a:ext cx="6802147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Our Solution</a:t>
            </a:r>
          </a:p>
          <a:p>
            <a:pPr>
              <a:spcAft>
                <a:spcPts val="600"/>
              </a:spcAft>
            </a:pPr>
            <a:r>
              <a:rPr lang="en-GB" sz="1400" dirty="0">
                <a:solidFill>
                  <a:srgbClr val="000000"/>
                </a:solidFill>
              </a:rPr>
              <a:t>SPDE 2/3Ph is extremely compact thereby facilitating installation in tight spaces. The models 480 W 3Ph have just 80 mm width.</a:t>
            </a:r>
            <a:endParaRPr lang="it-IT" sz="1400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</a:t>
            </a:r>
            <a:r>
              <a:rPr lang="en-GB" sz="1400" dirty="0"/>
              <a:t>built-in </a:t>
            </a:r>
            <a:r>
              <a:rPr lang="en-US" sz="1400" dirty="0"/>
              <a:t>PFC </a:t>
            </a:r>
            <a:r>
              <a:rPr lang="en-GB" sz="1400" dirty="0"/>
              <a:t>(240 W 2Ph / 480 W 3Ph) </a:t>
            </a:r>
            <a:r>
              <a:rPr lang="en-US" sz="1400" dirty="0"/>
              <a:t>and output </a:t>
            </a:r>
            <a:r>
              <a:rPr lang="en-GB" sz="1400" dirty="0"/>
              <a:t>protection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functions as over-current, over-voltage, over-temperature </a:t>
            </a:r>
            <a:r>
              <a:rPr lang="en-GB" sz="1400" dirty="0"/>
              <a:t>and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short circuit </a:t>
            </a:r>
            <a:r>
              <a:rPr lang="en-US" sz="1400" dirty="0"/>
              <a:t>assure high operating efficiency up to 95.6%, and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high degree of reliability during the operations.</a:t>
            </a:r>
          </a:p>
          <a:p>
            <a:pPr>
              <a:spcAft>
                <a:spcPts val="600"/>
              </a:spcAft>
            </a:pPr>
            <a:r>
              <a:rPr lang="en-GB" sz="1400" dirty="0">
                <a:solidFill>
                  <a:srgbClr val="000000"/>
                </a:solidFill>
              </a:rPr>
              <a:t>U</a:t>
            </a:r>
            <a:r>
              <a:rPr lang="en-US" sz="1400" dirty="0" err="1">
                <a:solidFill>
                  <a:srgbClr val="000000"/>
                </a:solidFill>
              </a:rPr>
              <a:t>niversal</a:t>
            </a:r>
            <a:r>
              <a:rPr lang="en-US" sz="1400" dirty="0">
                <a:solidFill>
                  <a:srgbClr val="000000"/>
                </a:solidFill>
              </a:rPr>
              <a:t> input AC or DC voltage range, and </a:t>
            </a:r>
            <a:r>
              <a:rPr lang="en-GB" sz="1400" dirty="0">
                <a:solidFill>
                  <a:srgbClr val="000000"/>
                </a:solidFill>
              </a:rPr>
              <a:t>wide operating temperature range with </a:t>
            </a:r>
            <a:r>
              <a:rPr lang="en-GB" sz="1400" dirty="0"/>
              <a:t>derating starting from 60ºC (140ºF) for most models</a:t>
            </a:r>
            <a:r>
              <a:rPr lang="en-US" sz="1400" dirty="0"/>
              <a:t>.</a:t>
            </a:r>
          </a:p>
          <a:p>
            <a:r>
              <a:rPr lang="en-GB" sz="1400" dirty="0"/>
              <a:t>SPDE 2/3Ph series is also compliant with the latest industry standards UL 61010.</a:t>
            </a:r>
            <a:endParaRPr lang="en-US" sz="1400" dirty="0"/>
          </a:p>
        </p:txBody>
      </p:sp>
      <p:sp>
        <p:nvSpPr>
          <p:cNvPr id="58" name="Text Box 4">
            <a:extLst>
              <a:ext uri="{FF2B5EF4-FFF2-40B4-BE49-F238E27FC236}">
                <a16:creationId xmlns:a16="http://schemas.microsoft.com/office/drawing/2014/main" id="{1FC949A5-DDBC-468A-AF0E-E8FB12C5B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069" y="5703629"/>
            <a:ext cx="680214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Benefits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sz="1400" dirty="0">
                <a:cs typeface="Arial" panose="020B0604020202020204" pitchFamily="34" charset="0"/>
              </a:rPr>
              <a:t>High efficiency and flexible installation in ultra-compact footprint solution.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073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A1E0E6A5-7577-52B4-B83B-EA8739151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781" y="1959285"/>
            <a:ext cx="4087905" cy="2420039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it-IT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Market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Relevant Applications </a:t>
            </a:r>
            <a:r>
              <a:rPr lang="en-GB" altLang="en-US" b="1" dirty="0">
                <a:solidFill>
                  <a:srgbClr val="000000"/>
                </a:solidFill>
              </a:rPr>
              <a:t>– </a:t>
            </a:r>
            <a:r>
              <a:rPr lang="it-IT" b="1" dirty="0">
                <a:solidFill>
                  <a:srgbClr val="000000"/>
                </a:solidFill>
              </a:rPr>
              <a:t>Manufacturing </a:t>
            </a:r>
            <a:r>
              <a:rPr lang="it-IT" b="1" dirty="0" err="1">
                <a:solidFill>
                  <a:srgbClr val="000000"/>
                </a:solidFill>
              </a:rPr>
              <a:t>Machinery</a:t>
            </a:r>
            <a:endParaRPr lang="it-IT" altLang="it-IT" b="1" dirty="0">
              <a:solidFill>
                <a:srgbClr val="000000"/>
              </a:solidFill>
            </a:endParaRPr>
          </a:p>
        </p:txBody>
      </p:sp>
      <p:sp>
        <p:nvSpPr>
          <p:cNvPr id="56" name="Text Box 4">
            <a:extLst>
              <a:ext uri="{FF2B5EF4-FFF2-40B4-BE49-F238E27FC236}">
                <a16:creationId xmlns:a16="http://schemas.microsoft.com/office/drawing/2014/main" id="{3189C8BF-41B5-335E-3830-45ACD8D8B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069" y="1695069"/>
            <a:ext cx="680214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dirty="0">
                <a:solidFill>
                  <a:srgbClr val="000000"/>
                </a:solidFill>
              </a:rPr>
              <a:t>Customer’s need </a:t>
            </a:r>
          </a:p>
          <a:p>
            <a:pPr>
              <a:spcAft>
                <a:spcPts val="600"/>
              </a:spcAft>
              <a:tabLst>
                <a:tab pos="3060065" algn="ctr"/>
                <a:tab pos="6120130" algn="r"/>
                <a:tab pos="449580" algn="l"/>
              </a:tabLst>
            </a:pPr>
            <a:r>
              <a:rPr lang="en-GB" sz="1400" dirty="0"/>
              <a:t>The biggest advantage of three-phase alternating current power is improved performance, because there are fewer lulls in the power being provided, and tools/machinery run more smoothly allowing the </a:t>
            </a:r>
            <a:r>
              <a:rPr lang="en-GB" sz="1400" dirty="0" err="1"/>
              <a:t>dreasing</a:t>
            </a:r>
            <a:r>
              <a:rPr lang="en-GB" sz="1400" dirty="0"/>
              <a:t> of their wear. </a:t>
            </a:r>
            <a:endParaRPr lang="it-IT" sz="1400" dirty="0"/>
          </a:p>
          <a:p>
            <a:pPr algn="just">
              <a:spcAft>
                <a:spcPts val="600"/>
              </a:spcAft>
              <a:tabLst>
                <a:tab pos="3060065" algn="ctr"/>
                <a:tab pos="6120130" algn="r"/>
                <a:tab pos="449580" algn="l"/>
              </a:tabLst>
            </a:pPr>
            <a:r>
              <a:rPr lang="en-GB" sz="1400" dirty="0"/>
              <a:t>Another benefits is the ability to deliver nearly twice the power of single-phase systems without requiring twice the number of wires, reducing all the costs.</a:t>
            </a:r>
            <a:endParaRPr lang="it-IT" sz="1400" dirty="0"/>
          </a:p>
          <a:p>
            <a:r>
              <a:rPr lang="en-GB" sz="1400" dirty="0"/>
              <a:t>It is mandatory to create and maintain high quality automation standards.</a:t>
            </a:r>
          </a:p>
        </p:txBody>
      </p:sp>
      <p:sp>
        <p:nvSpPr>
          <p:cNvPr id="57" name="Text Box 4">
            <a:extLst>
              <a:ext uri="{FF2B5EF4-FFF2-40B4-BE49-F238E27FC236}">
                <a16:creationId xmlns:a16="http://schemas.microsoft.com/office/drawing/2014/main" id="{3A512E5C-7BE7-4332-1A22-3D6ECB92E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069" y="3480256"/>
            <a:ext cx="6802147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Our Solution</a:t>
            </a:r>
          </a:p>
          <a:p>
            <a:pPr>
              <a:spcAft>
                <a:spcPts val="600"/>
              </a:spcAft>
            </a:pPr>
            <a:r>
              <a:rPr lang="en-GB" sz="1400" dirty="0">
                <a:solidFill>
                  <a:srgbClr val="000000"/>
                </a:solidFill>
              </a:rPr>
              <a:t>SPDE 2/3Ph is extremely compact thereby facilitating installation in tight spaces. The models 240 W 3Ph have just 54 mm width.</a:t>
            </a:r>
          </a:p>
          <a:p>
            <a:pPr>
              <a:spcAft>
                <a:spcPts val="600"/>
              </a:spcAft>
            </a:pPr>
            <a:r>
              <a:rPr lang="en-GB" sz="1400" dirty="0">
                <a:solidFill>
                  <a:srgbClr val="000000"/>
                </a:solidFill>
              </a:rPr>
              <a:t>All SPDE 2/3Ph models come with DC OK relay contact indication.</a:t>
            </a:r>
            <a:endParaRPr lang="it-IT" sz="1400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</a:t>
            </a:r>
            <a:r>
              <a:rPr lang="en-GB" sz="1400" dirty="0"/>
              <a:t>built-in </a:t>
            </a:r>
            <a:r>
              <a:rPr lang="en-US" sz="1400" dirty="0"/>
              <a:t>PFC </a:t>
            </a:r>
            <a:r>
              <a:rPr lang="en-GB" sz="1400" dirty="0"/>
              <a:t>(240 W 2Ph / 480 W 3Ph) </a:t>
            </a:r>
            <a:r>
              <a:rPr lang="en-US" sz="1400" dirty="0"/>
              <a:t>and output </a:t>
            </a:r>
            <a:r>
              <a:rPr lang="en-GB" sz="1400" dirty="0"/>
              <a:t>protection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functions as over-current, over-voltage, over-temperature </a:t>
            </a:r>
            <a:r>
              <a:rPr lang="en-GB" sz="1400" dirty="0"/>
              <a:t>and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short circuit </a:t>
            </a:r>
            <a:r>
              <a:rPr lang="en-US" sz="1400" dirty="0"/>
              <a:t>assure high operating efficiency up to 95.6%, and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high degree of reliability during the operations.</a:t>
            </a:r>
          </a:p>
          <a:p>
            <a:pPr>
              <a:spcAft>
                <a:spcPts val="600"/>
              </a:spcAft>
            </a:pPr>
            <a:r>
              <a:rPr lang="en-GB" sz="1400" dirty="0">
                <a:solidFill>
                  <a:srgbClr val="000000"/>
                </a:solidFill>
              </a:rPr>
              <a:t>U</a:t>
            </a:r>
            <a:r>
              <a:rPr lang="en-US" sz="1400" dirty="0" err="1">
                <a:solidFill>
                  <a:srgbClr val="000000"/>
                </a:solidFill>
              </a:rPr>
              <a:t>niversal</a:t>
            </a:r>
            <a:r>
              <a:rPr lang="en-US" sz="1400" dirty="0">
                <a:solidFill>
                  <a:srgbClr val="000000"/>
                </a:solidFill>
              </a:rPr>
              <a:t> input AC or DC voltage range, and </a:t>
            </a:r>
            <a:r>
              <a:rPr lang="en-GB" sz="1400" dirty="0">
                <a:solidFill>
                  <a:srgbClr val="000000"/>
                </a:solidFill>
              </a:rPr>
              <a:t>wide operating temperature range with </a:t>
            </a:r>
            <a:r>
              <a:rPr lang="en-GB" sz="1400" dirty="0"/>
              <a:t>derating starting from 60ºC (140ºF) for most models</a:t>
            </a:r>
            <a:r>
              <a:rPr lang="en-US" sz="1400" dirty="0"/>
              <a:t>.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B79202E9-92E8-3700-286E-70CDA2F28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069" y="5703629"/>
            <a:ext cx="680214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Benefits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High efficiency and compliance to relevant standard in slim solution.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973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89BD3BDF-CB6F-C91F-AC50-E55B7603B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8161" y="1866947"/>
            <a:ext cx="5142857" cy="3600000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it-IT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Market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800" b="1" dirty="0"/>
              <a:t>Data Center </a:t>
            </a:r>
            <a:r>
              <a:rPr lang="en-GB" altLang="en-US" b="1" dirty="0">
                <a:solidFill>
                  <a:srgbClr val="000000"/>
                </a:solidFill>
              </a:rPr>
              <a:t>– to guarantee h</a:t>
            </a:r>
            <a:r>
              <a:rPr lang="en-US" b="1" dirty="0" err="1">
                <a:solidFill>
                  <a:srgbClr val="000000"/>
                </a:solidFill>
              </a:rPr>
              <a:t>igh</a:t>
            </a:r>
            <a:r>
              <a:rPr lang="en-US" b="1" dirty="0">
                <a:solidFill>
                  <a:srgbClr val="000000"/>
                </a:solidFill>
              </a:rPr>
              <a:t> efficiency and compliance to relevant standard</a:t>
            </a:r>
            <a:endParaRPr kumimoji="0" lang="it-IT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8565F459-C59F-ABBE-169C-B81398BAAC38}"/>
              </a:ext>
            </a:extLst>
          </p:cNvPr>
          <p:cNvSpPr/>
          <p:nvPr/>
        </p:nvSpPr>
        <p:spPr>
          <a:xfrm>
            <a:off x="6233347" y="3602709"/>
            <a:ext cx="180020" cy="162018"/>
          </a:xfrm>
          <a:prstGeom prst="ellips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DA9EF5F-388B-B068-36A5-29EFF5673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650" y="4380772"/>
            <a:ext cx="1800000" cy="1800000"/>
          </a:xfrm>
          <a:prstGeom prst="rect">
            <a:avLst/>
          </a:prstGeom>
        </p:spPr>
      </p:pic>
      <p:cxnSp>
        <p:nvCxnSpPr>
          <p:cNvPr id="13" name="Connettore a gomito 12">
            <a:extLst>
              <a:ext uri="{FF2B5EF4-FFF2-40B4-BE49-F238E27FC236}">
                <a16:creationId xmlns:a16="http://schemas.microsoft.com/office/drawing/2014/main" id="{C1FE4A13-114B-5848-4D6A-36F1BFAC0550}"/>
              </a:ext>
            </a:extLst>
          </p:cNvPr>
          <p:cNvCxnSpPr>
            <a:cxnSpLocks/>
            <a:stCxn id="12" idx="4"/>
          </p:cNvCxnSpPr>
          <p:nvPr/>
        </p:nvCxnSpPr>
        <p:spPr>
          <a:xfrm rot="5400000">
            <a:off x="3762327" y="3475933"/>
            <a:ext cx="2272236" cy="2849825"/>
          </a:xfrm>
          <a:prstGeom prst="bentConnector2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e 4">
            <a:extLst>
              <a:ext uri="{FF2B5EF4-FFF2-40B4-BE49-F238E27FC236}">
                <a16:creationId xmlns:a16="http://schemas.microsoft.com/office/drawing/2014/main" id="{5FA07C46-E137-A5FA-5ECA-E2887C9210D8}"/>
              </a:ext>
            </a:extLst>
          </p:cNvPr>
          <p:cNvSpPr/>
          <p:nvPr/>
        </p:nvSpPr>
        <p:spPr>
          <a:xfrm>
            <a:off x="8511431" y="3830013"/>
            <a:ext cx="180020" cy="162018"/>
          </a:xfrm>
          <a:prstGeom prst="ellips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Connettore a gomito 5">
            <a:extLst>
              <a:ext uri="{FF2B5EF4-FFF2-40B4-BE49-F238E27FC236}">
                <a16:creationId xmlns:a16="http://schemas.microsoft.com/office/drawing/2014/main" id="{41B304ED-11A0-40C0-0028-747AEB36BA5F}"/>
              </a:ext>
            </a:extLst>
          </p:cNvPr>
          <p:cNvCxnSpPr>
            <a:cxnSpLocks/>
            <a:stCxn id="5" idx="4"/>
          </p:cNvCxnSpPr>
          <p:nvPr/>
        </p:nvCxnSpPr>
        <p:spPr>
          <a:xfrm rot="5400000">
            <a:off x="4320314" y="1755836"/>
            <a:ext cx="2044933" cy="6517322"/>
          </a:xfrm>
          <a:prstGeom prst="bentConnector2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e 10">
            <a:extLst>
              <a:ext uri="{FF2B5EF4-FFF2-40B4-BE49-F238E27FC236}">
                <a16:creationId xmlns:a16="http://schemas.microsoft.com/office/drawing/2014/main" id="{AF54E71D-B40E-5BD9-53FE-A84C2B6B8E1F}"/>
              </a:ext>
            </a:extLst>
          </p:cNvPr>
          <p:cNvSpPr/>
          <p:nvPr/>
        </p:nvSpPr>
        <p:spPr>
          <a:xfrm>
            <a:off x="4532520" y="2865969"/>
            <a:ext cx="180020" cy="162018"/>
          </a:xfrm>
          <a:prstGeom prst="ellips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4" name="Connettore a gomito 13">
            <a:extLst>
              <a:ext uri="{FF2B5EF4-FFF2-40B4-BE49-F238E27FC236}">
                <a16:creationId xmlns:a16="http://schemas.microsoft.com/office/drawing/2014/main" id="{1C9F55D1-2A2C-2CB2-58A4-86237FDD4A3A}"/>
              </a:ext>
            </a:extLst>
          </p:cNvPr>
          <p:cNvCxnSpPr>
            <a:cxnSpLocks/>
            <a:stCxn id="11" idx="4"/>
          </p:cNvCxnSpPr>
          <p:nvPr/>
        </p:nvCxnSpPr>
        <p:spPr>
          <a:xfrm rot="5400000">
            <a:off x="3118042" y="4532475"/>
            <a:ext cx="3008976" cy="1270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711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it-IT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Market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b="1" dirty="0">
                <a:solidFill>
                  <a:srgbClr val="000000"/>
                </a:solidFill>
              </a:rPr>
              <a:t>Manufacturing </a:t>
            </a:r>
            <a:r>
              <a:rPr lang="it-IT" b="1" dirty="0" err="1">
                <a:solidFill>
                  <a:srgbClr val="000000"/>
                </a:solidFill>
              </a:rPr>
              <a:t>Machinery</a:t>
            </a:r>
            <a:r>
              <a:rPr lang="it-IT" b="1" dirty="0"/>
              <a:t> </a:t>
            </a:r>
            <a:r>
              <a:rPr lang="en-GB" altLang="en-US" b="1" dirty="0">
                <a:solidFill>
                  <a:srgbClr val="000000"/>
                </a:solidFill>
              </a:rPr>
              <a:t>– to provide high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degree of reliability during operation</a:t>
            </a:r>
            <a:r>
              <a:rPr lang="en-GB" altLang="en-US" b="1" dirty="0">
                <a:solidFill>
                  <a:srgbClr val="000000"/>
                </a:solidFill>
              </a:rPr>
              <a:t> </a:t>
            </a:r>
            <a:endParaRPr lang="it-IT" altLang="en-US" b="1" dirty="0">
              <a:solidFill>
                <a:srgbClr val="000000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8703447-B56E-5021-EE79-58BC1C669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0939" y="2069345"/>
            <a:ext cx="5397301" cy="3195202"/>
          </a:xfrm>
          <a:prstGeom prst="rect">
            <a:avLst/>
          </a:prstGeom>
        </p:spPr>
      </p:pic>
      <p:sp>
        <p:nvSpPr>
          <p:cNvPr id="11" name="Ovale 10">
            <a:extLst>
              <a:ext uri="{FF2B5EF4-FFF2-40B4-BE49-F238E27FC236}">
                <a16:creationId xmlns:a16="http://schemas.microsoft.com/office/drawing/2014/main" id="{9DEC3D7E-2F13-64CD-AC06-7D53736D9195}"/>
              </a:ext>
            </a:extLst>
          </p:cNvPr>
          <p:cNvSpPr/>
          <p:nvPr/>
        </p:nvSpPr>
        <p:spPr>
          <a:xfrm>
            <a:off x="8543168" y="4977285"/>
            <a:ext cx="180020" cy="162018"/>
          </a:xfrm>
          <a:prstGeom prst="ellips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1CC0E19C-2E1C-5E85-F2EA-2DA023B6B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650" y="4380772"/>
            <a:ext cx="1800000" cy="1800000"/>
          </a:xfrm>
          <a:prstGeom prst="rect">
            <a:avLst/>
          </a:prstGeom>
        </p:spPr>
      </p:pic>
      <p:cxnSp>
        <p:nvCxnSpPr>
          <p:cNvPr id="13" name="Connettore a gomito 12">
            <a:extLst>
              <a:ext uri="{FF2B5EF4-FFF2-40B4-BE49-F238E27FC236}">
                <a16:creationId xmlns:a16="http://schemas.microsoft.com/office/drawing/2014/main" id="{939E2C61-9695-F1DF-D6C5-08E62B261A7E}"/>
              </a:ext>
            </a:extLst>
          </p:cNvPr>
          <p:cNvCxnSpPr>
            <a:cxnSpLocks/>
            <a:stCxn id="11" idx="4"/>
          </p:cNvCxnSpPr>
          <p:nvPr/>
        </p:nvCxnSpPr>
        <p:spPr>
          <a:xfrm rot="5400000">
            <a:off x="5166961" y="2311782"/>
            <a:ext cx="638697" cy="6293739"/>
          </a:xfrm>
          <a:prstGeom prst="bentConnector2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e 2">
            <a:extLst>
              <a:ext uri="{FF2B5EF4-FFF2-40B4-BE49-F238E27FC236}">
                <a16:creationId xmlns:a16="http://schemas.microsoft.com/office/drawing/2014/main" id="{4B82ECEB-56B7-3E2A-5DA2-F13592E78DAA}"/>
              </a:ext>
            </a:extLst>
          </p:cNvPr>
          <p:cNvSpPr/>
          <p:nvPr/>
        </p:nvSpPr>
        <p:spPr>
          <a:xfrm>
            <a:off x="3605749" y="3539788"/>
            <a:ext cx="180020" cy="162018"/>
          </a:xfrm>
          <a:prstGeom prst="ellips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" name="Connettore a gomito 3">
            <a:extLst>
              <a:ext uri="{FF2B5EF4-FFF2-40B4-BE49-F238E27FC236}">
                <a16:creationId xmlns:a16="http://schemas.microsoft.com/office/drawing/2014/main" id="{2819A27E-4277-E227-C002-A738EFF3EE69}"/>
              </a:ext>
            </a:extLst>
          </p:cNvPr>
          <p:cNvCxnSpPr>
            <a:cxnSpLocks/>
            <a:stCxn id="3" idx="4"/>
          </p:cNvCxnSpPr>
          <p:nvPr/>
        </p:nvCxnSpPr>
        <p:spPr>
          <a:xfrm rot="5400000">
            <a:off x="2657661" y="4739904"/>
            <a:ext cx="2076196" cy="1270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826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it-IT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Market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Marketing Tools</a:t>
            </a:r>
            <a:endParaRPr lang="it-IT" altLang="en-US" b="1" dirty="0"/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132A734E-6C87-C7A6-6A42-78AA71BE8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83" y="1620000"/>
            <a:ext cx="5992571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it-IT" altLang="en-US" sz="1600" u="sng" dirty="0"/>
              <a:t>Data </a:t>
            </a:r>
            <a:r>
              <a:rPr lang="it-IT" altLang="en-US" sz="1600" u="sng" dirty="0" err="1"/>
              <a:t>Sheets</a:t>
            </a:r>
            <a:endParaRPr lang="it-IT" altLang="en-US" sz="1600" u="sng" dirty="0"/>
          </a:p>
          <a:p>
            <a:pPr eaLnBrk="1" hangingPunct="1">
              <a:spcBef>
                <a:spcPts val="1200"/>
              </a:spcBef>
              <a:defRPr/>
            </a:pPr>
            <a:r>
              <a:rPr lang="it-IT" altLang="en-US" sz="1600" b="1" dirty="0"/>
              <a:t>SPDE_2-3Ph_DS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it-IT" altLang="en-US" sz="1600" i="1" dirty="0" err="1"/>
              <a:t>Available</a:t>
            </a:r>
            <a:r>
              <a:rPr lang="it-IT" altLang="en-US" sz="1600" i="1" dirty="0"/>
              <a:t> in: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it-IT" altLang="en-US" sz="1600" dirty="0" err="1"/>
              <a:t>Chinese</a:t>
            </a:r>
            <a:r>
              <a:rPr lang="it-IT" altLang="en-US" sz="1600" dirty="0"/>
              <a:t>, </a:t>
            </a:r>
            <a:r>
              <a:rPr lang="it-IT" altLang="en-US" sz="1600" dirty="0" err="1"/>
              <a:t>Danish</a:t>
            </a:r>
            <a:r>
              <a:rPr lang="it-IT" altLang="en-US" sz="1600" dirty="0"/>
              <a:t>, English, French, German, </a:t>
            </a:r>
            <a:r>
              <a:rPr lang="it-IT" altLang="en-US" sz="1600" dirty="0" err="1"/>
              <a:t>Italian</a:t>
            </a:r>
            <a:r>
              <a:rPr lang="it-IT" altLang="en-US" sz="1600" dirty="0"/>
              <a:t> and Spanish</a:t>
            </a:r>
          </a:p>
          <a:p>
            <a:pPr eaLnBrk="1" hangingPunct="1">
              <a:spcBef>
                <a:spcPts val="300"/>
              </a:spcBef>
              <a:defRPr/>
            </a:pPr>
            <a:endParaRPr lang="it-IT" altLang="en-US" sz="1600" dirty="0"/>
          </a:p>
          <a:p>
            <a:pPr eaLnBrk="1" hangingPunct="1">
              <a:defRPr/>
            </a:pPr>
            <a:r>
              <a:rPr lang="it-IT" altLang="en-US" sz="1600" u="sng" dirty="0"/>
              <a:t>3D files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it-IT" altLang="en-US" sz="1600" b="1" dirty="0" err="1"/>
              <a:t>SPDE_xxx.stp</a:t>
            </a:r>
            <a:endParaRPr lang="it-IT" altLang="en-US" sz="1600" b="1" dirty="0"/>
          </a:p>
          <a:p>
            <a:pPr eaLnBrk="1" hangingPunct="1">
              <a:spcBef>
                <a:spcPts val="1200"/>
              </a:spcBef>
              <a:defRPr/>
            </a:pPr>
            <a:r>
              <a:rPr lang="it-IT" altLang="en-US" sz="1600" i="1" dirty="0" err="1"/>
              <a:t>Available</a:t>
            </a:r>
            <a:r>
              <a:rPr lang="it-IT" altLang="en-US" sz="1600" i="1" dirty="0"/>
              <a:t> on: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it-IT" altLang="en-US" sz="1600" dirty="0"/>
              <a:t>Carlo Gavazzi website 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it-IT" altLang="en-US" sz="1600" dirty="0"/>
              <a:t>and on: </a:t>
            </a:r>
            <a:r>
              <a:rPr lang="it-IT" sz="1600" dirty="0"/>
              <a:t>https://gavazziautomation.com/images/PIM/drawing</a:t>
            </a:r>
            <a:endParaRPr lang="it-IT" altLang="en-US" sz="1600" dirty="0"/>
          </a:p>
          <a:p>
            <a:pPr eaLnBrk="1" hangingPunct="1">
              <a:spcBef>
                <a:spcPts val="300"/>
              </a:spcBef>
              <a:defRPr/>
            </a:pPr>
            <a:endParaRPr lang="it-IT" altLang="en-US" sz="1600" dirty="0"/>
          </a:p>
          <a:p>
            <a:pPr eaLnBrk="1" hangingPunct="1">
              <a:spcBef>
                <a:spcPts val="300"/>
              </a:spcBef>
              <a:defRPr/>
            </a:pPr>
            <a:endParaRPr lang="it-IT" altLang="en-US" sz="1600" dirty="0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585E7FAB-120F-F76D-5DBD-7261672E97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53827" y="1553374"/>
            <a:ext cx="2795712" cy="3958580"/>
            <a:chOff x="4944" y="1020"/>
            <a:chExt cx="1969" cy="2788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A7520224-6175-6DA8-669C-EE102E1D7228}"/>
                </a:ext>
              </a:extLst>
            </p:cNvPr>
            <p:cNvSpPr>
              <a:spLocks noChangeAspect="1" noTextEdit="1"/>
            </p:cNvSpPr>
            <p:nvPr/>
          </p:nvSpPr>
          <p:spPr bwMode="auto">
            <a:xfrm>
              <a:off x="4944" y="1020"/>
              <a:ext cx="1969" cy="2788"/>
            </a:xfrm>
            <a:prstGeom prst="rect">
              <a:avLst/>
            </a:prstGeom>
            <a:noFill/>
            <a:ln w="12700" cap="flat" cmpd="sng" algn="ctr">
              <a:solidFill>
                <a:srgbClr val="D0CECE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9BEE2B46-56D7-D9C3-4F7F-04C7ECE95D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99" y="1026"/>
              <a:ext cx="1847" cy="2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Immagine 4">
            <a:extLst>
              <a:ext uri="{FF2B5EF4-FFF2-40B4-BE49-F238E27FC236}">
                <a16:creationId xmlns:a16="http://schemas.microsoft.com/office/drawing/2014/main" id="{71A29733-5DD2-2CC2-0F99-E0891D0C0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57205" y="3711308"/>
            <a:ext cx="166664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62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it-IT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Market</a:t>
            </a:r>
            <a:endParaRPr kumimoji="0" lang="it-IT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Certifications</a:t>
            </a:r>
            <a:endParaRPr lang="it-IT" altLang="en-US" b="1" dirty="0"/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DE25612D-F9C0-FE2E-66B9-E806A17E4B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145265"/>
              </p:ext>
            </p:extLst>
          </p:nvPr>
        </p:nvGraphicFramePr>
        <p:xfrm>
          <a:off x="399834" y="2205769"/>
          <a:ext cx="11352382" cy="27471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91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2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12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1605">
                  <a:extLst>
                    <a:ext uri="{9D8B030D-6E8A-4147-A177-3AD203B41FA5}">
                      <a16:colId xmlns:a16="http://schemas.microsoft.com/office/drawing/2014/main" val="2920595317"/>
                    </a:ext>
                  </a:extLst>
                </a:gridCol>
                <a:gridCol w="1575063">
                  <a:extLst>
                    <a:ext uri="{9D8B030D-6E8A-4147-A177-3AD203B41FA5}">
                      <a16:colId xmlns:a16="http://schemas.microsoft.com/office/drawing/2014/main" val="1456750286"/>
                    </a:ext>
                  </a:extLst>
                </a:gridCol>
              </a:tblGrid>
              <a:tr h="1242124">
                <a:tc>
                  <a:txBody>
                    <a:bodyPr/>
                    <a:lstStyle/>
                    <a:p>
                      <a:pPr algn="ctr"/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SPDExx1202R</a:t>
                      </a:r>
                      <a:endParaRPr lang="en-GB" sz="12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SPDExx2402R</a:t>
                      </a:r>
                      <a:endParaRPr lang="en-GB" sz="12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SPDExx2403R</a:t>
                      </a:r>
                      <a:endParaRPr lang="en-GB" sz="12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SPDExx4803R</a:t>
                      </a:r>
                      <a:endParaRPr lang="en-GB" sz="12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222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222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UKCA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514215"/>
                  </a:ext>
                </a:extLst>
              </a:tr>
              <a:tr h="7606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UL61010-1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Industrial </a:t>
                      </a:r>
                      <a:r>
                        <a:rPr lang="it-IT" sz="1200" b="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√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" name="Picture 5">
            <a:extLst>
              <a:ext uri="{FF2B5EF4-FFF2-40B4-BE49-F238E27FC236}">
                <a16:creationId xmlns:a16="http://schemas.microsoft.com/office/drawing/2014/main" id="{EA11E482-73BF-FFD6-17E5-72E4EB4DB9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" t="8968" r="17955" b="16181"/>
          <a:stretch/>
        </p:blipFill>
        <p:spPr bwMode="auto">
          <a:xfrm>
            <a:off x="714636" y="2602072"/>
            <a:ext cx="657405" cy="41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>
            <a:extLst>
              <a:ext uri="{FF2B5EF4-FFF2-40B4-BE49-F238E27FC236}">
                <a16:creationId xmlns:a16="http://schemas.microsoft.com/office/drawing/2014/main" id="{9D71A64F-5F46-CC91-EAE9-8AF1833DB5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78" b="87111" l="9778" r="89778">
                        <a14:foregroundMark x1="44000" y1="36889" x2="44000" y2="36889"/>
                        <a14:foregroundMark x1="57333" y1="36889" x2="57333" y2="36889"/>
                        <a14:foregroundMark x1="18222" y1="72889" x2="18222" y2="72889"/>
                        <a14:foregroundMark x1="81778" y1="14222" x2="81778" y2="14222"/>
                        <a14:foregroundMark x1="57333" y1="86222" x2="57333" y2="86222"/>
                        <a14:foregroundMark x1="84444" y1="87111" x2="84444" y2="8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871" b="5705"/>
          <a:stretch/>
        </p:blipFill>
        <p:spPr bwMode="auto">
          <a:xfrm>
            <a:off x="2185442" y="2542686"/>
            <a:ext cx="657405" cy="561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 descr="http://globaltechled.com/wp-content/uploads/2016/02/CULUS-Listed.png">
            <a:extLst>
              <a:ext uri="{FF2B5EF4-FFF2-40B4-BE49-F238E27FC236}">
                <a16:creationId xmlns:a16="http://schemas.microsoft.com/office/drawing/2014/main" id="{F7C77017-8F76-2A4E-D1E4-1AE061472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489" y="2570872"/>
            <a:ext cx="664499" cy="47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870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>
              <a:spcBef>
                <a:spcPct val="50000"/>
              </a:spcBef>
            </a:pPr>
            <a:r>
              <a:rPr lang="it-IT" altLang="en-US" sz="3200" b="1" dirty="0" err="1"/>
              <a:t>Conclusions</a:t>
            </a:r>
            <a:endParaRPr lang="it-IT" altLang="en-US" sz="3200" b="1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 dirty="0"/>
              <a:t>High performance in compact dimensions</a:t>
            </a:r>
            <a:endParaRPr lang="it-IT" altLang="en-US" b="1" dirty="0"/>
          </a:p>
        </p:txBody>
      </p:sp>
      <p:grpSp>
        <p:nvGrpSpPr>
          <p:cNvPr id="71" name="Gruppo 70">
            <a:extLst>
              <a:ext uri="{FF2B5EF4-FFF2-40B4-BE49-F238E27FC236}">
                <a16:creationId xmlns:a16="http://schemas.microsoft.com/office/drawing/2014/main" id="{3A8D99F0-8866-9E01-3D62-8DC5BD9B4D80}"/>
              </a:ext>
            </a:extLst>
          </p:cNvPr>
          <p:cNvGrpSpPr/>
          <p:nvPr/>
        </p:nvGrpSpPr>
        <p:grpSpPr>
          <a:xfrm>
            <a:off x="1628464" y="1850536"/>
            <a:ext cx="1584206" cy="1071766"/>
            <a:chOff x="1628464" y="1850536"/>
            <a:chExt cx="1584206" cy="1071766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107F70C2-C55C-0F26-B3B0-D691228E702A}"/>
                </a:ext>
              </a:extLst>
            </p:cNvPr>
            <p:cNvGrpSpPr/>
            <p:nvPr/>
          </p:nvGrpSpPr>
          <p:grpSpPr>
            <a:xfrm>
              <a:off x="1628464" y="1850536"/>
              <a:ext cx="937465" cy="777341"/>
              <a:chOff x="8085348" y="1724656"/>
              <a:chExt cx="937465" cy="777341"/>
            </a:xfrm>
          </p:grpSpPr>
          <p:sp>
            <p:nvSpPr>
              <p:cNvPr id="11" name="Rettangolo arrotondato 70">
                <a:extLst>
                  <a:ext uri="{FF2B5EF4-FFF2-40B4-BE49-F238E27FC236}">
                    <a16:creationId xmlns:a16="http://schemas.microsoft.com/office/drawing/2014/main" id="{DF19AF85-2436-2FD5-8C84-5FCF07027FDA}"/>
                  </a:ext>
                </a:extLst>
              </p:cNvPr>
              <p:cNvSpPr/>
              <p:nvPr/>
            </p:nvSpPr>
            <p:spPr>
              <a:xfrm>
                <a:off x="8210001" y="1724656"/>
                <a:ext cx="720000" cy="720000"/>
              </a:xfrm>
              <a:prstGeom prst="roundRect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D6ADFAA6-3BE2-C833-422B-D17DEECDBAA0}"/>
                  </a:ext>
                </a:extLst>
              </p:cNvPr>
              <p:cNvSpPr txBox="1"/>
              <p:nvPr/>
            </p:nvSpPr>
            <p:spPr>
              <a:xfrm>
                <a:off x="8085348" y="2132665"/>
                <a:ext cx="937465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it-IT" dirty="0">
                    <a:solidFill>
                      <a:srgbClr val="00B0F0"/>
                    </a:solidFill>
                    <a:latin typeface="Impact" panose="020B0806030902050204" pitchFamily="34" charset="0"/>
                  </a:rPr>
                  <a:t>41mm</a:t>
                </a:r>
              </a:p>
            </p:txBody>
          </p:sp>
          <p:grpSp>
            <p:nvGrpSpPr>
              <p:cNvPr id="13" name="Gruppo 12">
                <a:extLst>
                  <a:ext uri="{FF2B5EF4-FFF2-40B4-BE49-F238E27FC236}">
                    <a16:creationId xmlns:a16="http://schemas.microsoft.com/office/drawing/2014/main" id="{93A5456D-85D8-0F32-A5C3-9A4935839029}"/>
                  </a:ext>
                </a:extLst>
              </p:cNvPr>
              <p:cNvGrpSpPr/>
              <p:nvPr/>
            </p:nvGrpSpPr>
            <p:grpSpPr>
              <a:xfrm>
                <a:off x="8265360" y="1772816"/>
                <a:ext cx="612068" cy="442884"/>
                <a:chOff x="8309656" y="1323128"/>
                <a:chExt cx="511172" cy="360040"/>
              </a:xfrm>
            </p:grpSpPr>
            <p:cxnSp>
              <p:nvCxnSpPr>
                <p:cNvPr id="16" name="Connettore 1 75">
                  <a:extLst>
                    <a:ext uri="{FF2B5EF4-FFF2-40B4-BE49-F238E27FC236}">
                      <a16:creationId xmlns:a16="http://schemas.microsoft.com/office/drawing/2014/main" id="{CC20CA89-2F35-3523-8631-72FF970568AB}"/>
                    </a:ext>
                  </a:extLst>
                </p:cNvPr>
                <p:cNvCxnSpPr/>
                <p:nvPr/>
              </p:nvCxnSpPr>
              <p:spPr>
                <a:xfrm>
                  <a:off x="8309662" y="1323128"/>
                  <a:ext cx="0" cy="36004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Connettore 1 76">
                  <a:extLst>
                    <a:ext uri="{FF2B5EF4-FFF2-40B4-BE49-F238E27FC236}">
                      <a16:creationId xmlns:a16="http://schemas.microsoft.com/office/drawing/2014/main" id="{D39E1F7A-EBB9-A9D6-F273-96C98C68E384}"/>
                    </a:ext>
                  </a:extLst>
                </p:cNvPr>
                <p:cNvCxnSpPr/>
                <p:nvPr/>
              </p:nvCxnSpPr>
              <p:spPr>
                <a:xfrm>
                  <a:off x="8309662" y="1676172"/>
                  <a:ext cx="511172" cy="1858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ttore 1 77">
                  <a:extLst>
                    <a:ext uri="{FF2B5EF4-FFF2-40B4-BE49-F238E27FC236}">
                      <a16:creationId xmlns:a16="http://schemas.microsoft.com/office/drawing/2014/main" id="{966AAB68-F893-C843-9B33-DAC6CD59EC2C}"/>
                    </a:ext>
                  </a:extLst>
                </p:cNvPr>
                <p:cNvCxnSpPr/>
                <p:nvPr/>
              </p:nvCxnSpPr>
              <p:spPr>
                <a:xfrm>
                  <a:off x="8814666" y="1323128"/>
                  <a:ext cx="0" cy="36004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EACA5EF-88F1-F952-8CA4-6AF1FEA3761D}"/>
                  </a:ext>
                </a:extLst>
              </p:cNvPr>
              <p:cNvSpPr/>
              <p:nvPr/>
            </p:nvSpPr>
            <p:spPr>
              <a:xfrm>
                <a:off x="8265368" y="1767863"/>
                <a:ext cx="604683" cy="432911"/>
              </a:xfrm>
              <a:prstGeom prst="rect">
                <a:avLst/>
              </a:prstGeom>
              <a:pattFill prst="openDmnd">
                <a:fgClr>
                  <a:srgbClr val="0070C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5" name="Freccia bidirezionale orizzontale 14">
                <a:extLst>
                  <a:ext uri="{FF2B5EF4-FFF2-40B4-BE49-F238E27FC236}">
                    <a16:creationId xmlns:a16="http://schemas.microsoft.com/office/drawing/2014/main" id="{94D93B0F-D9BF-3A91-296A-5E7014D0128F}"/>
                  </a:ext>
                </a:extLst>
              </p:cNvPr>
              <p:cNvSpPr/>
              <p:nvPr/>
            </p:nvSpPr>
            <p:spPr>
              <a:xfrm>
                <a:off x="8285780" y="1846380"/>
                <a:ext cx="555652" cy="275876"/>
              </a:xfrm>
              <a:prstGeom prst="leftRightArrow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sp>
          <p:nvSpPr>
            <p:cNvPr id="60" name="Rectangle 4">
              <a:extLst>
                <a:ext uri="{FF2B5EF4-FFF2-40B4-BE49-F238E27FC236}">
                  <a16:creationId xmlns:a16="http://schemas.microsoft.com/office/drawing/2014/main" id="{B0B7C7CB-399B-20F5-CF83-62C192385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9593" y="2583748"/>
              <a:ext cx="156307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dirty="0"/>
                <a:t>Compact width</a:t>
              </a:r>
              <a:endParaRPr lang="it-IT" altLang="en-US" sz="1600" dirty="0"/>
            </a:p>
          </p:txBody>
        </p:sp>
      </p:grpSp>
      <p:grpSp>
        <p:nvGrpSpPr>
          <p:cNvPr id="69" name="Gruppo 68">
            <a:extLst>
              <a:ext uri="{FF2B5EF4-FFF2-40B4-BE49-F238E27FC236}">
                <a16:creationId xmlns:a16="http://schemas.microsoft.com/office/drawing/2014/main" id="{8E3A75AD-3A63-C168-57C6-5B4A69374BF8}"/>
              </a:ext>
            </a:extLst>
          </p:cNvPr>
          <p:cNvGrpSpPr/>
          <p:nvPr/>
        </p:nvGrpSpPr>
        <p:grpSpPr>
          <a:xfrm>
            <a:off x="1638644" y="4946429"/>
            <a:ext cx="1541076" cy="1075648"/>
            <a:chOff x="1649593" y="3427176"/>
            <a:chExt cx="1541076" cy="1075648"/>
          </a:xfrm>
        </p:grpSpPr>
        <p:grpSp>
          <p:nvGrpSpPr>
            <p:cNvPr id="2" name="Gruppo 1">
              <a:extLst>
                <a:ext uri="{FF2B5EF4-FFF2-40B4-BE49-F238E27FC236}">
                  <a16:creationId xmlns:a16="http://schemas.microsoft.com/office/drawing/2014/main" id="{07D60558-149F-E46D-0318-138AAA4760FF}"/>
                </a:ext>
              </a:extLst>
            </p:cNvPr>
            <p:cNvGrpSpPr/>
            <p:nvPr/>
          </p:nvGrpSpPr>
          <p:grpSpPr>
            <a:xfrm>
              <a:off x="1758881" y="3427176"/>
              <a:ext cx="807048" cy="785567"/>
              <a:chOff x="5468339" y="3448067"/>
              <a:chExt cx="807048" cy="785567"/>
            </a:xfrm>
          </p:grpSpPr>
          <p:grpSp>
            <p:nvGrpSpPr>
              <p:cNvPr id="4" name="Gruppo 3">
                <a:extLst>
                  <a:ext uri="{FF2B5EF4-FFF2-40B4-BE49-F238E27FC236}">
                    <a16:creationId xmlns:a16="http://schemas.microsoft.com/office/drawing/2014/main" id="{D9DF8D0D-92B3-8D62-6CCF-46964002DB49}"/>
                  </a:ext>
                </a:extLst>
              </p:cNvPr>
              <p:cNvGrpSpPr/>
              <p:nvPr/>
            </p:nvGrpSpPr>
            <p:grpSpPr>
              <a:xfrm>
                <a:off x="5468339" y="3448067"/>
                <a:ext cx="807048" cy="785567"/>
                <a:chOff x="6357158" y="2772679"/>
                <a:chExt cx="734190" cy="790516"/>
              </a:xfrm>
            </p:grpSpPr>
            <p:sp>
              <p:nvSpPr>
                <p:cNvPr id="6" name="Rettangolo arrotondato 57">
                  <a:extLst>
                    <a:ext uri="{FF2B5EF4-FFF2-40B4-BE49-F238E27FC236}">
                      <a16:creationId xmlns:a16="http://schemas.microsoft.com/office/drawing/2014/main" id="{7BA74D02-F495-A8F4-9EA6-6223BCED19BB}"/>
                    </a:ext>
                  </a:extLst>
                </p:cNvPr>
                <p:cNvSpPr/>
                <p:nvPr/>
              </p:nvSpPr>
              <p:spPr>
                <a:xfrm>
                  <a:off x="6357158" y="2772679"/>
                  <a:ext cx="655001" cy="724536"/>
                </a:xfrm>
                <a:prstGeom prst="roundRect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7" name="CasellaDiTesto 6">
                  <a:extLst>
                    <a:ext uri="{FF2B5EF4-FFF2-40B4-BE49-F238E27FC236}">
                      <a16:creationId xmlns:a16="http://schemas.microsoft.com/office/drawing/2014/main" id="{FEECCCF0-29E2-F843-1AC3-1BC9761F2C1B}"/>
                    </a:ext>
                  </a:extLst>
                </p:cNvPr>
                <p:cNvSpPr txBox="1"/>
                <p:nvPr/>
              </p:nvSpPr>
              <p:spPr>
                <a:xfrm>
                  <a:off x="6379646" y="3191536"/>
                  <a:ext cx="711702" cy="3716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dirty="0">
                      <a:solidFill>
                        <a:srgbClr val="00B0F0"/>
                      </a:solidFill>
                      <a:latin typeface="Impact" panose="020B0806030902050204" pitchFamily="34" charset="0"/>
                    </a:rPr>
                    <a:t>95.6%</a:t>
                  </a:r>
                  <a:endParaRPr lang="it-IT" dirty="0">
                    <a:solidFill>
                      <a:srgbClr val="FF0000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pic>
            <p:nvPicPr>
              <p:cNvPr id="5" name="Picture 2" descr="http://www.weblogictech.com/images/gearsIcon.png">
                <a:extLst>
                  <a:ext uri="{FF2B5EF4-FFF2-40B4-BE49-F238E27FC236}">
                    <a16:creationId xmlns:a16="http://schemas.microsoft.com/office/drawing/2014/main" id="{9E2CE579-4472-980C-9EEE-EE5233AA4E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2057" y="3480165"/>
                <a:ext cx="669075" cy="4528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2" name="Rectangle 4">
              <a:extLst>
                <a:ext uri="{FF2B5EF4-FFF2-40B4-BE49-F238E27FC236}">
                  <a16:creationId xmlns:a16="http://schemas.microsoft.com/office/drawing/2014/main" id="{77E73ADE-02F0-AFEB-32CB-E1A86F6A6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9593" y="4164270"/>
              <a:ext cx="154107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dirty="0"/>
                <a:t>High efficiency</a:t>
              </a:r>
              <a:endParaRPr lang="it-IT" altLang="en-US" sz="1600" dirty="0"/>
            </a:p>
          </p:txBody>
        </p:sp>
      </p:grpSp>
      <p:grpSp>
        <p:nvGrpSpPr>
          <p:cNvPr id="75" name="Gruppo 74">
            <a:extLst>
              <a:ext uri="{FF2B5EF4-FFF2-40B4-BE49-F238E27FC236}">
                <a16:creationId xmlns:a16="http://schemas.microsoft.com/office/drawing/2014/main" id="{AEA24BFB-3A7C-3636-6C57-7792ED665203}"/>
              </a:ext>
            </a:extLst>
          </p:cNvPr>
          <p:cNvGrpSpPr/>
          <p:nvPr/>
        </p:nvGrpSpPr>
        <p:grpSpPr>
          <a:xfrm>
            <a:off x="8415790" y="4966260"/>
            <a:ext cx="2717511" cy="1035987"/>
            <a:chOff x="8415790" y="5018403"/>
            <a:chExt cx="2717511" cy="1035987"/>
          </a:xfrm>
        </p:grpSpPr>
        <p:grpSp>
          <p:nvGrpSpPr>
            <p:cNvPr id="19" name="Gruppo 18">
              <a:extLst>
                <a:ext uri="{FF2B5EF4-FFF2-40B4-BE49-F238E27FC236}">
                  <a16:creationId xmlns:a16="http://schemas.microsoft.com/office/drawing/2014/main" id="{096E51F4-79F6-A3A8-970C-F32133A6C1D6}"/>
                </a:ext>
              </a:extLst>
            </p:cNvPr>
            <p:cNvGrpSpPr/>
            <p:nvPr/>
          </p:nvGrpSpPr>
          <p:grpSpPr>
            <a:xfrm>
              <a:off x="8436598" y="5018403"/>
              <a:ext cx="899095" cy="720001"/>
              <a:chOff x="6361997" y="3466205"/>
              <a:chExt cx="899095" cy="720001"/>
            </a:xfrm>
          </p:grpSpPr>
          <p:sp>
            <p:nvSpPr>
              <p:cNvPr id="20" name="Rettangolo arrotondato 92">
                <a:extLst>
                  <a:ext uri="{FF2B5EF4-FFF2-40B4-BE49-F238E27FC236}">
                    <a16:creationId xmlns:a16="http://schemas.microsoft.com/office/drawing/2014/main" id="{1D59A020-0FC4-200A-4C8A-E8AF899D8E89}"/>
                  </a:ext>
                </a:extLst>
              </p:cNvPr>
              <p:cNvSpPr/>
              <p:nvPr/>
            </p:nvSpPr>
            <p:spPr>
              <a:xfrm>
                <a:off x="6427582" y="3466205"/>
                <a:ext cx="720000" cy="720000"/>
              </a:xfrm>
              <a:prstGeom prst="roundRect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1" name="CasellaDiTesto 20">
                <a:extLst>
                  <a:ext uri="{FF2B5EF4-FFF2-40B4-BE49-F238E27FC236}">
                    <a16:creationId xmlns:a16="http://schemas.microsoft.com/office/drawing/2014/main" id="{3D007583-995C-FD94-B702-0F9EF2AA0796}"/>
                  </a:ext>
                </a:extLst>
              </p:cNvPr>
              <p:cNvSpPr txBox="1"/>
              <p:nvPr/>
            </p:nvSpPr>
            <p:spPr>
              <a:xfrm>
                <a:off x="6779073" y="3610761"/>
                <a:ext cx="48201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200" dirty="0">
                    <a:solidFill>
                      <a:srgbClr val="00B0F0"/>
                    </a:solidFill>
                    <a:latin typeface="Impact" panose="020B0806030902050204" pitchFamily="34" charset="0"/>
                  </a:rPr>
                  <a:t>°C</a:t>
                </a:r>
              </a:p>
            </p:txBody>
          </p:sp>
          <p:sp>
            <p:nvSpPr>
              <p:cNvPr id="22" name="CasellaDiTesto 21">
                <a:extLst>
                  <a:ext uri="{FF2B5EF4-FFF2-40B4-BE49-F238E27FC236}">
                    <a16:creationId xmlns:a16="http://schemas.microsoft.com/office/drawing/2014/main" id="{EB5BBB14-8F23-0062-3073-27F7B2E846B4}"/>
                  </a:ext>
                </a:extLst>
              </p:cNvPr>
              <p:cNvSpPr txBox="1"/>
              <p:nvPr/>
            </p:nvSpPr>
            <p:spPr>
              <a:xfrm>
                <a:off x="6363190" y="3474083"/>
                <a:ext cx="397250" cy="25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>
                    <a:solidFill>
                      <a:srgbClr val="FF0000"/>
                    </a:solidFill>
                    <a:latin typeface="Impact" panose="020B0806030902050204" pitchFamily="34" charset="0"/>
                  </a:rPr>
                  <a:t>+70</a:t>
                </a:r>
              </a:p>
            </p:txBody>
          </p:sp>
          <p:pic>
            <p:nvPicPr>
              <p:cNvPr id="23" name="Picture 8" descr="Thermometer icon">
                <a:extLst>
                  <a:ext uri="{FF2B5EF4-FFF2-40B4-BE49-F238E27FC236}">
                    <a16:creationId xmlns:a16="http://schemas.microsoft.com/office/drawing/2014/main" id="{E8837C1A-4B04-A7E3-BAA2-AEFE3DD257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55037" y="3503912"/>
                <a:ext cx="644584" cy="6445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CasellaDiTesto 23">
                <a:extLst>
                  <a:ext uri="{FF2B5EF4-FFF2-40B4-BE49-F238E27FC236}">
                    <a16:creationId xmlns:a16="http://schemas.microsoft.com/office/drawing/2014/main" id="{ACECBAE1-ABAA-32BB-FD19-C4FDB0440C35}"/>
                  </a:ext>
                </a:extLst>
              </p:cNvPr>
              <p:cNvSpPr txBox="1"/>
              <p:nvPr/>
            </p:nvSpPr>
            <p:spPr>
              <a:xfrm>
                <a:off x="6383029" y="3727421"/>
                <a:ext cx="38069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>
                    <a:solidFill>
                      <a:srgbClr val="00B0F0"/>
                    </a:solidFill>
                  </a:rPr>
                  <a:t>-</a:t>
                </a:r>
                <a:r>
                  <a:rPr lang="it-IT" sz="1000" dirty="0">
                    <a:solidFill>
                      <a:srgbClr val="00B0F0"/>
                    </a:solidFill>
                    <a:latin typeface="Impact" panose="020B0806030902050204" pitchFamily="34" charset="0"/>
                  </a:rPr>
                  <a:t>25</a:t>
                </a:r>
                <a:endParaRPr lang="it-IT" sz="1000" dirty="0">
                  <a:solidFill>
                    <a:srgbClr val="FF000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ettangolo arrotondato 97">
                <a:extLst>
                  <a:ext uri="{FF2B5EF4-FFF2-40B4-BE49-F238E27FC236}">
                    <a16:creationId xmlns:a16="http://schemas.microsoft.com/office/drawing/2014/main" id="{F44B1931-7BBE-E112-6912-89FBB93AF558}"/>
                  </a:ext>
                </a:extLst>
              </p:cNvPr>
              <p:cNvSpPr/>
              <p:nvPr/>
            </p:nvSpPr>
            <p:spPr>
              <a:xfrm>
                <a:off x="6426389" y="3466206"/>
                <a:ext cx="720000" cy="720000"/>
              </a:xfrm>
              <a:prstGeom prst="roundRect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A8309B57-31A6-BEF1-855E-0575E9556C26}"/>
                  </a:ext>
                </a:extLst>
              </p:cNvPr>
              <p:cNvSpPr txBox="1"/>
              <p:nvPr/>
            </p:nvSpPr>
            <p:spPr>
              <a:xfrm>
                <a:off x="6777880" y="3610762"/>
                <a:ext cx="48201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200" dirty="0">
                    <a:solidFill>
                      <a:srgbClr val="00B0F0"/>
                    </a:solidFill>
                    <a:latin typeface="Impact" panose="020B0806030902050204" pitchFamily="34" charset="0"/>
                  </a:rPr>
                  <a:t>°C</a:t>
                </a:r>
              </a:p>
            </p:txBody>
          </p:sp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AEF27BA5-2223-7BB9-885B-A25187327F6C}"/>
                  </a:ext>
                </a:extLst>
              </p:cNvPr>
              <p:cNvSpPr txBox="1"/>
              <p:nvPr/>
            </p:nvSpPr>
            <p:spPr>
              <a:xfrm>
                <a:off x="6361997" y="3474084"/>
                <a:ext cx="397250" cy="25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>
                    <a:solidFill>
                      <a:srgbClr val="FF0000"/>
                    </a:solidFill>
                    <a:latin typeface="Impact" panose="020B0806030902050204" pitchFamily="34" charset="0"/>
                  </a:rPr>
                  <a:t>+70</a:t>
                </a:r>
              </a:p>
            </p:txBody>
          </p:sp>
          <p:pic>
            <p:nvPicPr>
              <p:cNvPr id="28" name="Picture 8" descr="Thermometer icon">
                <a:extLst>
                  <a:ext uri="{FF2B5EF4-FFF2-40B4-BE49-F238E27FC236}">
                    <a16:creationId xmlns:a16="http://schemas.microsoft.com/office/drawing/2014/main" id="{7676608D-1CEC-EF88-E544-AE64F1AAFC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53844" y="3503913"/>
                <a:ext cx="644584" cy="6445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CasellaDiTesto 28">
                <a:extLst>
                  <a:ext uri="{FF2B5EF4-FFF2-40B4-BE49-F238E27FC236}">
                    <a16:creationId xmlns:a16="http://schemas.microsoft.com/office/drawing/2014/main" id="{E70F737F-E07D-678A-D059-6F06243C724F}"/>
                  </a:ext>
                </a:extLst>
              </p:cNvPr>
              <p:cNvSpPr txBox="1"/>
              <p:nvPr/>
            </p:nvSpPr>
            <p:spPr>
              <a:xfrm>
                <a:off x="6381836" y="3727422"/>
                <a:ext cx="38069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>
                    <a:solidFill>
                      <a:srgbClr val="00B0F0"/>
                    </a:solidFill>
                  </a:rPr>
                  <a:t>-40</a:t>
                </a:r>
                <a:endParaRPr lang="it-IT" sz="1000" dirty="0">
                  <a:solidFill>
                    <a:srgbClr val="FF000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0" name="Rectangle 4">
              <a:extLst>
                <a:ext uri="{FF2B5EF4-FFF2-40B4-BE49-F238E27FC236}">
                  <a16:creationId xmlns:a16="http://schemas.microsoft.com/office/drawing/2014/main" id="{09E2CC48-BB8B-72BA-55C0-F946DF385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5790" y="5715836"/>
              <a:ext cx="271751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dirty="0"/>
                <a:t>Wide operating temperature</a:t>
              </a:r>
              <a:endParaRPr lang="it-IT" altLang="en-US" sz="1600" dirty="0"/>
            </a:p>
          </p:txBody>
        </p:sp>
      </p:grpSp>
      <p:pic>
        <p:nvPicPr>
          <p:cNvPr id="59" name="Picture 6">
            <a:extLst>
              <a:ext uri="{FF2B5EF4-FFF2-40B4-BE49-F238E27FC236}">
                <a16:creationId xmlns:a16="http://schemas.microsoft.com/office/drawing/2014/main" id="{228DC42B-01DF-4D0D-87DC-E715F1954C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4230" y="1794353"/>
            <a:ext cx="4320000" cy="4320000"/>
          </a:xfrm>
          <a:prstGeom prst="rect">
            <a:avLst/>
          </a:prstGeom>
        </p:spPr>
      </p:pic>
      <p:grpSp>
        <p:nvGrpSpPr>
          <p:cNvPr id="73" name="Gruppo 72">
            <a:extLst>
              <a:ext uri="{FF2B5EF4-FFF2-40B4-BE49-F238E27FC236}">
                <a16:creationId xmlns:a16="http://schemas.microsoft.com/office/drawing/2014/main" id="{D2F6C2FA-4435-3A70-EAB7-F57F557DBCF9}"/>
              </a:ext>
            </a:extLst>
          </p:cNvPr>
          <p:cNvGrpSpPr/>
          <p:nvPr/>
        </p:nvGrpSpPr>
        <p:grpSpPr>
          <a:xfrm>
            <a:off x="8425594" y="1850536"/>
            <a:ext cx="2509105" cy="1562293"/>
            <a:chOff x="8425595" y="1850536"/>
            <a:chExt cx="1985230" cy="1562293"/>
          </a:xfrm>
        </p:grpSpPr>
        <p:pic>
          <p:nvPicPr>
            <p:cNvPr id="31" name="Picture 2" descr="http://www.i2symbol.com/images/symbols/math/sine_wave_u223F_icon_256x256.png">
              <a:extLst>
                <a:ext uri="{FF2B5EF4-FFF2-40B4-BE49-F238E27FC236}">
                  <a16:creationId xmlns:a16="http://schemas.microsoft.com/office/drawing/2014/main" id="{C01BA2CC-542C-E3C1-D6C6-F24FE06FA2C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67" t="26031" r="22827" b="26228"/>
            <a:stretch/>
          </p:blipFill>
          <p:spPr bwMode="auto">
            <a:xfrm>
              <a:off x="8492787" y="1850536"/>
              <a:ext cx="786717" cy="694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Rettangolo arrotondato 104">
              <a:extLst>
                <a:ext uri="{FF2B5EF4-FFF2-40B4-BE49-F238E27FC236}">
                  <a16:creationId xmlns:a16="http://schemas.microsoft.com/office/drawing/2014/main" id="{49947533-6CED-F47D-05F6-BA8E153CA4C0}"/>
                </a:ext>
              </a:extLst>
            </p:cNvPr>
            <p:cNvSpPr/>
            <p:nvPr/>
          </p:nvSpPr>
          <p:spPr>
            <a:xfrm>
              <a:off x="8526146" y="1875954"/>
              <a:ext cx="720000" cy="720000"/>
            </a:xfrm>
            <a:prstGeom prst="round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1330190C-7DAE-CB2F-5743-F8D59313004D}"/>
                </a:ext>
              </a:extLst>
            </p:cNvPr>
            <p:cNvSpPr txBox="1"/>
            <p:nvPr/>
          </p:nvSpPr>
          <p:spPr>
            <a:xfrm>
              <a:off x="8510968" y="2290226"/>
              <a:ext cx="786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>
                  <a:solidFill>
                    <a:srgbClr val="00B0F0"/>
                  </a:solidFill>
                  <a:latin typeface="Impact" panose="020B0806030902050204" pitchFamily="34" charset="0"/>
                </a:rPr>
                <a:t>4kVAC</a:t>
              </a:r>
            </a:p>
          </p:txBody>
        </p:sp>
        <p:sp>
          <p:nvSpPr>
            <p:cNvPr id="66" name="Rectangle 4">
              <a:extLst>
                <a:ext uri="{FF2B5EF4-FFF2-40B4-BE49-F238E27FC236}">
                  <a16:creationId xmlns:a16="http://schemas.microsoft.com/office/drawing/2014/main" id="{E30A576D-2C24-A357-AD3F-A8C78CE5C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5595" y="2581832"/>
              <a:ext cx="198523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dirty="0"/>
                <a:t>Primary-Secondary Insulation 4kVAC, OVC III</a:t>
              </a:r>
              <a:endParaRPr lang="it-IT" altLang="en-US" sz="1600" dirty="0"/>
            </a:p>
          </p:txBody>
        </p:sp>
        <p:pic>
          <p:nvPicPr>
            <p:cNvPr id="63" name="Picture 2">
              <a:extLst>
                <a:ext uri="{FF2B5EF4-FFF2-40B4-BE49-F238E27FC236}">
                  <a16:creationId xmlns:a16="http://schemas.microsoft.com/office/drawing/2014/main" id="{6D851A9F-391B-2C6B-CDA5-2774AA1404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015" b="94975" l="323" r="98065">
                          <a14:foregroundMark x1="5484" y1="13065" x2="5484" y2="13065"/>
                          <a14:foregroundMark x1="92581" y1="42714" x2="92581" y2="42714"/>
                          <a14:foregroundMark x1="94516" y1="61307" x2="94516" y2="61307"/>
                          <a14:foregroundMark x1="96129" y1="84925" x2="96129" y2="84925"/>
                          <a14:foregroundMark x1="98387" y1="42714" x2="98387" y2="42714"/>
                          <a14:foregroundMark x1="645" y1="38693" x2="645" y2="38693"/>
                          <a14:foregroundMark x1="64194" y1="34171" x2="64194" y2="34171"/>
                          <a14:foregroundMark x1="62903" y1="46734" x2="62903" y2="46734"/>
                          <a14:foregroundMark x1="23871" y1="95477" x2="23871" y2="95477"/>
                          <a14:foregroundMark x1="23226" y1="3015" x2="23226" y2="3015"/>
                          <a14:backgroundMark x1="97742" y1="44221" x2="97742" y2="44221"/>
                          <a14:backgroundMark x1="98065" y1="43719" x2="98065" y2="43719"/>
                          <a14:backgroundMark x1="96452" y1="87437" x2="96452" y2="87437"/>
                          <a14:backgroundMark x1="98065" y1="44724" x2="98065" y2="447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579644" y="1963919"/>
              <a:ext cx="611981" cy="357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Gruppo 73">
            <a:extLst>
              <a:ext uri="{FF2B5EF4-FFF2-40B4-BE49-F238E27FC236}">
                <a16:creationId xmlns:a16="http://schemas.microsoft.com/office/drawing/2014/main" id="{54DB1392-6FEA-2988-14DE-0C9B7FFD7EB0}"/>
              </a:ext>
            </a:extLst>
          </p:cNvPr>
          <p:cNvGrpSpPr/>
          <p:nvPr/>
        </p:nvGrpSpPr>
        <p:grpSpPr>
          <a:xfrm>
            <a:off x="8455380" y="3356993"/>
            <a:ext cx="1889980" cy="1048925"/>
            <a:chOff x="8425595" y="3451983"/>
            <a:chExt cx="1889980" cy="1048925"/>
          </a:xfrm>
        </p:grpSpPr>
        <p:grpSp>
          <p:nvGrpSpPr>
            <p:cNvPr id="35" name="Gruppo 34">
              <a:extLst>
                <a:ext uri="{FF2B5EF4-FFF2-40B4-BE49-F238E27FC236}">
                  <a16:creationId xmlns:a16="http://schemas.microsoft.com/office/drawing/2014/main" id="{238D0F89-4F58-1054-8B1B-BDEC404A9199}"/>
                </a:ext>
              </a:extLst>
            </p:cNvPr>
            <p:cNvGrpSpPr/>
            <p:nvPr/>
          </p:nvGrpSpPr>
          <p:grpSpPr>
            <a:xfrm>
              <a:off x="8461012" y="3451983"/>
              <a:ext cx="878850" cy="755010"/>
              <a:chOff x="5695686" y="5561665"/>
              <a:chExt cx="878850" cy="755010"/>
            </a:xfrm>
          </p:grpSpPr>
          <p:sp>
            <p:nvSpPr>
              <p:cNvPr id="36" name="Rettangolo arrotondato 108">
                <a:extLst>
                  <a:ext uri="{FF2B5EF4-FFF2-40B4-BE49-F238E27FC236}">
                    <a16:creationId xmlns:a16="http://schemas.microsoft.com/office/drawing/2014/main" id="{68CAEDC2-E8BD-4DFC-B40D-9906F1D0836B}"/>
                  </a:ext>
                </a:extLst>
              </p:cNvPr>
              <p:cNvSpPr/>
              <p:nvPr/>
            </p:nvSpPr>
            <p:spPr>
              <a:xfrm>
                <a:off x="5745726" y="5561665"/>
                <a:ext cx="720000" cy="720000"/>
              </a:xfrm>
              <a:prstGeom prst="roundRect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9" name="CasellaDiTesto 38">
                <a:extLst>
                  <a:ext uri="{FF2B5EF4-FFF2-40B4-BE49-F238E27FC236}">
                    <a16:creationId xmlns:a16="http://schemas.microsoft.com/office/drawing/2014/main" id="{A270F6E5-7548-5EBE-1742-D92621696E5E}"/>
                  </a:ext>
                </a:extLst>
              </p:cNvPr>
              <p:cNvSpPr txBox="1"/>
              <p:nvPr/>
            </p:nvSpPr>
            <p:spPr>
              <a:xfrm>
                <a:off x="5695686" y="5947343"/>
                <a:ext cx="8788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>
                    <a:solidFill>
                      <a:srgbClr val="00B0F0"/>
                    </a:solidFill>
                    <a:latin typeface="Impact" panose="020B0806030902050204" pitchFamily="34" charset="0"/>
                  </a:rPr>
                  <a:t>Output</a:t>
                </a:r>
              </a:p>
            </p:txBody>
          </p:sp>
        </p:grpSp>
        <p:sp>
          <p:nvSpPr>
            <p:cNvPr id="68" name="Rectangle 4">
              <a:extLst>
                <a:ext uri="{FF2B5EF4-FFF2-40B4-BE49-F238E27FC236}">
                  <a16:creationId xmlns:a16="http://schemas.microsoft.com/office/drawing/2014/main" id="{5A1C4935-F37D-CB3B-014A-50AD69A83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5595" y="4162354"/>
              <a:ext cx="188998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 i="0" u="none" strike="noStrike" baseline="0" dirty="0">
                  <a:latin typeface="+mj-lt"/>
                </a:rPr>
                <a:t>Output protections</a:t>
              </a:r>
              <a:endParaRPr lang="it-IT" altLang="en-US" sz="1600" dirty="0">
                <a:latin typeface="+mj-lt"/>
              </a:endParaRPr>
            </a:p>
          </p:txBody>
        </p:sp>
        <p:pic>
          <p:nvPicPr>
            <p:cNvPr id="67" name="Picture 2">
              <a:extLst>
                <a:ext uri="{FF2B5EF4-FFF2-40B4-BE49-F238E27FC236}">
                  <a16:creationId xmlns:a16="http://schemas.microsoft.com/office/drawing/2014/main" id="{00B56815-9464-DE1B-E638-4C86C6454F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659395" y="3462522"/>
              <a:ext cx="416719" cy="466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15E29625-6750-B348-C746-D65D8DDF73CF}"/>
              </a:ext>
            </a:extLst>
          </p:cNvPr>
          <p:cNvGrpSpPr/>
          <p:nvPr/>
        </p:nvGrpSpPr>
        <p:grpSpPr>
          <a:xfrm>
            <a:off x="1747932" y="3291632"/>
            <a:ext cx="872401" cy="784459"/>
            <a:chOff x="8069203" y="3981576"/>
            <a:chExt cx="872401" cy="784459"/>
          </a:xfrm>
        </p:grpSpPr>
        <p:sp>
          <p:nvSpPr>
            <p:cNvPr id="30" name="Rettangolo arrotondato 60">
              <a:extLst>
                <a:ext uri="{FF2B5EF4-FFF2-40B4-BE49-F238E27FC236}">
                  <a16:creationId xmlns:a16="http://schemas.microsoft.com/office/drawing/2014/main" id="{755D1B34-176B-8C06-6CD8-082CB796B7DF}"/>
                </a:ext>
              </a:extLst>
            </p:cNvPr>
            <p:cNvSpPr/>
            <p:nvPr/>
          </p:nvSpPr>
          <p:spPr>
            <a:xfrm>
              <a:off x="8085348" y="3981576"/>
              <a:ext cx="720000" cy="720000"/>
            </a:xfrm>
            <a:prstGeom prst="round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33" name="Gruppo 32">
              <a:extLst>
                <a:ext uri="{FF2B5EF4-FFF2-40B4-BE49-F238E27FC236}">
                  <a16:creationId xmlns:a16="http://schemas.microsoft.com/office/drawing/2014/main" id="{165EE93C-1E12-A1EF-DC4D-CAF5E3964472}"/>
                </a:ext>
              </a:extLst>
            </p:cNvPr>
            <p:cNvGrpSpPr/>
            <p:nvPr/>
          </p:nvGrpSpPr>
          <p:grpSpPr>
            <a:xfrm>
              <a:off x="8104763" y="4061833"/>
              <a:ext cx="680561" cy="530247"/>
              <a:chOff x="6168342" y="4209657"/>
              <a:chExt cx="680561" cy="530247"/>
            </a:xfrm>
          </p:grpSpPr>
          <p:grpSp>
            <p:nvGrpSpPr>
              <p:cNvPr id="40" name="Gruppo 39">
                <a:extLst>
                  <a:ext uri="{FF2B5EF4-FFF2-40B4-BE49-F238E27FC236}">
                    <a16:creationId xmlns:a16="http://schemas.microsoft.com/office/drawing/2014/main" id="{62707B2F-BA23-6DDB-B386-37131199F8C6}"/>
                  </a:ext>
                </a:extLst>
              </p:cNvPr>
              <p:cNvGrpSpPr/>
              <p:nvPr/>
            </p:nvGrpSpPr>
            <p:grpSpPr>
              <a:xfrm>
                <a:off x="6168342" y="4209657"/>
                <a:ext cx="680561" cy="530247"/>
                <a:chOff x="6168342" y="4209657"/>
                <a:chExt cx="680561" cy="530247"/>
              </a:xfrm>
            </p:grpSpPr>
            <p:sp>
              <p:nvSpPr>
                <p:cNvPr id="42" name="Arco a tutto sesto 41">
                  <a:extLst>
                    <a:ext uri="{FF2B5EF4-FFF2-40B4-BE49-F238E27FC236}">
                      <a16:creationId xmlns:a16="http://schemas.microsoft.com/office/drawing/2014/main" id="{19258C1A-D705-758B-44B1-FB36B1885BE5}"/>
                    </a:ext>
                  </a:extLst>
                </p:cNvPr>
                <p:cNvSpPr/>
                <p:nvPr/>
              </p:nvSpPr>
              <p:spPr>
                <a:xfrm>
                  <a:off x="6168342" y="4210512"/>
                  <a:ext cx="664207" cy="518816"/>
                </a:xfrm>
                <a:prstGeom prst="blockArc">
                  <a:avLst>
                    <a:gd name="adj1" fmla="val 10800000"/>
                    <a:gd name="adj2" fmla="val 18646579"/>
                    <a:gd name="adj3" fmla="val 29861"/>
                  </a:avLst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Arco a tutto sesto 42">
                  <a:extLst>
                    <a:ext uri="{FF2B5EF4-FFF2-40B4-BE49-F238E27FC236}">
                      <a16:creationId xmlns:a16="http://schemas.microsoft.com/office/drawing/2014/main" id="{8AD56BF3-411D-C446-4B3E-1DF28DCBACF7}"/>
                    </a:ext>
                  </a:extLst>
                </p:cNvPr>
                <p:cNvSpPr/>
                <p:nvPr/>
              </p:nvSpPr>
              <p:spPr>
                <a:xfrm>
                  <a:off x="6168342" y="4209657"/>
                  <a:ext cx="664207" cy="518816"/>
                </a:xfrm>
                <a:prstGeom prst="blockArc">
                  <a:avLst>
                    <a:gd name="adj1" fmla="val 16083476"/>
                    <a:gd name="adj2" fmla="val 82327"/>
                    <a:gd name="adj3" fmla="val 30738"/>
                  </a:avLst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Arco a tutto sesto 43">
                  <a:extLst>
                    <a:ext uri="{FF2B5EF4-FFF2-40B4-BE49-F238E27FC236}">
                      <a16:creationId xmlns:a16="http://schemas.microsoft.com/office/drawing/2014/main" id="{D3820192-4124-750C-A4A0-8F696D0CC2B2}"/>
                    </a:ext>
                  </a:extLst>
                </p:cNvPr>
                <p:cNvSpPr/>
                <p:nvPr/>
              </p:nvSpPr>
              <p:spPr>
                <a:xfrm>
                  <a:off x="6184696" y="4221088"/>
                  <a:ext cx="664207" cy="518816"/>
                </a:xfrm>
                <a:prstGeom prst="blockArc">
                  <a:avLst>
                    <a:gd name="adj1" fmla="val 18997460"/>
                    <a:gd name="adj2" fmla="val 21444105"/>
                    <a:gd name="adj3" fmla="val 32915"/>
                  </a:avLst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41" name="Connettore 2 40">
                <a:extLst>
                  <a:ext uri="{FF2B5EF4-FFF2-40B4-BE49-F238E27FC236}">
                    <a16:creationId xmlns:a16="http://schemas.microsoft.com/office/drawing/2014/main" id="{E6C37156-CAAB-6A28-C8B2-9CEC861E83D0}"/>
                  </a:ext>
                </a:extLst>
              </p:cNvPr>
              <p:cNvCxnSpPr/>
              <p:nvPr/>
            </p:nvCxnSpPr>
            <p:spPr>
              <a:xfrm flipV="1">
                <a:off x="6489110" y="4365921"/>
                <a:ext cx="344484" cy="137435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F33AC59-7DD8-86BF-F873-8ADCF8734DE2}"/>
                </a:ext>
              </a:extLst>
            </p:cNvPr>
            <p:cNvSpPr txBox="1"/>
            <p:nvPr/>
          </p:nvSpPr>
          <p:spPr>
            <a:xfrm>
              <a:off x="8069203" y="4335148"/>
              <a:ext cx="87240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200" dirty="0">
                  <a:solidFill>
                    <a:srgbClr val="00B0F0"/>
                  </a:solidFill>
                  <a:latin typeface="Impact" panose="020B0806030902050204" pitchFamily="34" charset="0"/>
                </a:rPr>
                <a:t>150%</a:t>
              </a: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56E0C481-18AA-5567-E4C9-2CAA80F5E1B7}"/>
                </a:ext>
              </a:extLst>
            </p:cNvPr>
            <p:cNvSpPr txBox="1"/>
            <p:nvPr/>
          </p:nvSpPr>
          <p:spPr>
            <a:xfrm>
              <a:off x="8271877" y="4009236"/>
              <a:ext cx="2672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dirty="0">
                  <a:latin typeface="Impact" panose="020B0806030902050204" pitchFamily="34" charset="0"/>
                </a:rPr>
                <a:t>W</a:t>
              </a:r>
            </a:p>
          </p:txBody>
        </p:sp>
      </p:grpSp>
      <p:sp>
        <p:nvSpPr>
          <p:cNvPr id="45" name="Rectangle 4">
            <a:extLst>
              <a:ext uri="{FF2B5EF4-FFF2-40B4-BE49-F238E27FC236}">
                <a16:creationId xmlns:a16="http://schemas.microsoft.com/office/drawing/2014/main" id="{C91510FD-4279-A885-F658-4EA04327B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9156" y="4023212"/>
            <a:ext cx="27077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dirty="0"/>
              <a:t>Power boost up to 150%</a:t>
            </a:r>
            <a:endParaRPr lang="it-IT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728168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C0431C6-0A1D-1A28-2E71-8020F7C6E8BE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73062" y="1080000"/>
            <a:ext cx="3627438" cy="4097396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None/>
            </a:pPr>
            <a:r>
              <a:rPr lang="it-IT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SPDE Series</a:t>
            </a:r>
          </a:p>
          <a:p>
            <a:pPr marL="0" indent="0" eaLnBrk="1" hangingPunct="1">
              <a:buNone/>
            </a:pPr>
            <a:endParaRPr lang="it-IT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DIN-</a:t>
            </a:r>
            <a:r>
              <a:rPr lang="it-IT" alt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it-IT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Ultra Compact 2/3-Ph Switch Mode Power Supplies</a:t>
            </a:r>
          </a:p>
          <a:p>
            <a:pPr marL="0" indent="0" eaLnBrk="1" hangingPunct="1">
              <a:buNone/>
            </a:pPr>
            <a:endParaRPr lang="it-IT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None/>
            </a:pPr>
            <a:endParaRPr lang="it-IT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None/>
            </a:pPr>
            <a:r>
              <a:rPr lang="it-IT" alt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Launch</a:t>
            </a:r>
            <a:r>
              <a:rPr lang="it-IT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Presentation</a:t>
            </a:r>
          </a:p>
          <a:p>
            <a:pPr marL="0" indent="0" eaLnBrk="1" hangingPunct="1">
              <a:buNone/>
            </a:pPr>
            <a:endParaRPr lang="it-IT" altLang="en-US" sz="1600" b="1" dirty="0"/>
          </a:p>
          <a:p>
            <a:pPr marL="0" indent="0" eaLnBrk="1" hangingPunct="1">
              <a:buNone/>
            </a:pPr>
            <a:endParaRPr lang="it-IT" altLang="en-US" sz="1600" b="1" dirty="0"/>
          </a:p>
          <a:p>
            <a:pPr marL="0" indent="0" eaLnBrk="1" hangingPunct="1">
              <a:buNone/>
            </a:pPr>
            <a:r>
              <a:rPr lang="it-IT" altLang="en-US" sz="1600" dirty="0"/>
              <a:t>Logan MacWebb</a:t>
            </a:r>
          </a:p>
          <a:p>
            <a:pPr marL="0" indent="0" eaLnBrk="1" hangingPunct="1">
              <a:buNone/>
            </a:pPr>
            <a:r>
              <a:rPr lang="it-IT" altLang="en-US" sz="1600" dirty="0" err="1"/>
              <a:t>September</a:t>
            </a:r>
            <a:r>
              <a:rPr lang="it-IT" altLang="en-US" sz="1600" dirty="0"/>
              <a:t>, 14</a:t>
            </a:r>
            <a:r>
              <a:rPr lang="it-IT" alt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it-IT" altLang="en-US" sz="1600" dirty="0"/>
              <a:t> 2023</a:t>
            </a:r>
            <a:endParaRPr lang="en-GB" altLang="en-US" sz="1600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CD77936A-5332-C2A1-97DD-E08F9BDDBA22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it-IT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7E3DB68-C01E-DE91-71D3-F2C7FF172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61017" y="3428698"/>
            <a:ext cx="2340000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EE85B8AF-0964-D825-06F1-171301047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98817" y="3428698"/>
            <a:ext cx="2340000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6CCDDDA-2AE9-60E7-6F27-96A405054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58817" y="3428698"/>
            <a:ext cx="2340000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EA2EA97A-3EF0-A1C4-ADA4-CCA7A5162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18817" y="3428698"/>
            <a:ext cx="2340000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657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21E21F65-F077-9C2A-09F5-EAEE4032E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950" y="2960689"/>
            <a:ext cx="8420100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it-IT" altLang="en-US" sz="4400" b="1" dirty="0">
                <a:solidFill>
                  <a:schemeClr val="bg1"/>
                </a:solidFill>
              </a:rPr>
              <a:t>Thank you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en-US" sz="2800" b="1" dirty="0">
              <a:solidFill>
                <a:schemeClr val="bg1"/>
              </a:solidFill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59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CD77936A-5332-C2A1-97DD-E08F9BDDBA22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it-IT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3D3A840D-64F6-ED02-B904-2F9294CE6A0D}"/>
              </a:ext>
            </a:extLst>
          </p:cNvPr>
          <p:cNvSpPr txBox="1">
            <a:spLocks/>
          </p:cNvSpPr>
          <p:nvPr/>
        </p:nvSpPr>
        <p:spPr>
          <a:xfrm>
            <a:off x="373062" y="1079662"/>
            <a:ext cx="5646738" cy="51643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INTRODUCTION</a:t>
            </a:r>
            <a:r>
              <a:rPr kumimoji="0" lang="en-GB" alt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</a:t>
            </a: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Why this launch?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Expectations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Typical applications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it-IT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PRODUCT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</a:t>
            </a: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Type code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it-IT" sz="1400" dirty="0">
                <a:solidFill>
                  <a:srgbClr val="000000"/>
                </a:solidFill>
                <a:latin typeface="Arial" pitchFamily="34" charset="0"/>
              </a:rPr>
              <a:t>	</a:t>
            </a: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Relevant technical data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Features and Benefits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it-IT" sz="1600" dirty="0">
                <a:solidFill>
                  <a:srgbClr val="000000"/>
                </a:solidFill>
                <a:latin typeface="Arial" pitchFamily="34" charset="0"/>
              </a:rPr>
              <a:t>	</a:t>
            </a: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Product vs. price positioning</a:t>
            </a:r>
            <a:r>
              <a:rPr kumimoji="0" lang="en-GB" alt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MARKET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</a:t>
            </a: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Market price indication</a:t>
            </a:r>
            <a:endParaRPr kumimoji="0" lang="en-GB" altLang="it-IT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it-IT" sz="1400" dirty="0">
                <a:solidFill>
                  <a:srgbClr val="000000"/>
                </a:solidFill>
                <a:latin typeface="Arial" pitchFamily="34" charset="0"/>
              </a:rPr>
              <a:t>	</a:t>
            </a:r>
            <a:r>
              <a:rPr lang="en-GB" altLang="it-IT" sz="1600" dirty="0">
                <a:solidFill>
                  <a:srgbClr val="000000"/>
                </a:solidFill>
                <a:latin typeface="Arial" pitchFamily="34" charset="0"/>
              </a:rPr>
              <a:t>Target customers typology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</a:t>
            </a: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Main competitors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Battle</a:t>
            </a:r>
            <a:r>
              <a:rPr lang="en-GB" altLang="it-IT" sz="1600" dirty="0">
                <a:solidFill>
                  <a:srgbClr val="000000"/>
                </a:solidFill>
                <a:latin typeface="Arial" pitchFamily="34" charset="0"/>
              </a:rPr>
              <a:t>c</a:t>
            </a:r>
            <a:r>
              <a:rPr kumimoji="0" lang="en-GB" alt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ard</a:t>
            </a:r>
            <a:endParaRPr kumimoji="0" lang="en-GB" alt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Relevant applications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	Marketing tools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it-IT" sz="1600" dirty="0">
                <a:solidFill>
                  <a:srgbClr val="000000"/>
                </a:solidFill>
                <a:latin typeface="Arial" pitchFamily="34" charset="0"/>
              </a:rPr>
              <a:t>	Certifications</a:t>
            </a:r>
            <a:endParaRPr kumimoji="0" lang="en-GB" altLang="it-IT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it-IT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CONCLUSIONS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6C273F4-8032-E7C4-711C-AFA6AD12E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5222" y="1242188"/>
            <a:ext cx="4872091" cy="487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81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it-IT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Typical Applications</a:t>
            </a:r>
            <a:endParaRPr lang="it-IT" altLang="en-US" b="1" dirty="0"/>
          </a:p>
        </p:txBody>
      </p:sp>
      <p:sp>
        <p:nvSpPr>
          <p:cNvPr id="13" name="CasellaDiTesto 14">
            <a:extLst>
              <a:ext uri="{FF2B5EF4-FFF2-40B4-BE49-F238E27FC236}">
                <a16:creationId xmlns:a16="http://schemas.microsoft.com/office/drawing/2014/main" id="{15A810BD-9C33-CB41-EECB-6D5C72633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83" y="3573530"/>
            <a:ext cx="30554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 eaLnBrk="1" hangingPunct="1"/>
            <a:r>
              <a:rPr lang="it-IT" sz="1400" dirty="0"/>
              <a:t>Data Center</a:t>
            </a:r>
            <a:endParaRPr lang="it-IT" altLang="it-IT" sz="1400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F27D48CA-BEC9-E32C-FF51-408BC3AF5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" b="1667"/>
          <a:stretch/>
        </p:blipFill>
        <p:spPr>
          <a:xfrm>
            <a:off x="439783" y="1506686"/>
            <a:ext cx="3055401" cy="2067485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EDDF1F9-7971-DE37-3305-76B67DAB8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2143" y="3573530"/>
            <a:ext cx="30700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 eaLnBrk="1" hangingPunct="1"/>
            <a:r>
              <a:rPr lang="it-IT" altLang="it-IT" sz="1400" dirty="0"/>
              <a:t>Industrial Applications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28E3C53-4AE2-32FC-DB51-93CCFDB22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" r="329"/>
          <a:stretch/>
        </p:blipFill>
        <p:spPr>
          <a:xfrm>
            <a:off x="8682143" y="1506686"/>
            <a:ext cx="3070073" cy="2067485"/>
          </a:xfrm>
          <a:prstGeom prst="rect">
            <a:avLst/>
          </a:prstGeom>
        </p:spPr>
      </p:pic>
      <p:sp>
        <p:nvSpPr>
          <p:cNvPr id="19" name="CasellaDiTesto 14">
            <a:extLst>
              <a:ext uri="{FF2B5EF4-FFF2-40B4-BE49-F238E27FC236}">
                <a16:creationId xmlns:a16="http://schemas.microsoft.com/office/drawing/2014/main" id="{38DF253D-839F-0344-4CE9-510E4E5F2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83" y="6022861"/>
            <a:ext cx="30554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 eaLnBrk="1" hangingPunct="1"/>
            <a:r>
              <a:rPr lang="it-IT" altLang="it-IT" sz="1400" dirty="0"/>
              <a:t>Manufacturing </a:t>
            </a:r>
            <a:r>
              <a:rPr lang="it-IT" altLang="it-IT" sz="1400" dirty="0" err="1"/>
              <a:t>Machinery</a:t>
            </a:r>
            <a:endParaRPr lang="it-IT" altLang="it-IT" sz="1400" dirty="0"/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053874FC-915F-6038-AD14-E3E63DF4F3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6" r="6256"/>
          <a:stretch/>
        </p:blipFill>
        <p:spPr>
          <a:xfrm>
            <a:off x="439783" y="3962799"/>
            <a:ext cx="3055401" cy="2067485"/>
          </a:xfrm>
          <a:prstGeom prst="rect">
            <a:avLst/>
          </a:prstGeom>
        </p:spPr>
      </p:pic>
      <p:sp>
        <p:nvSpPr>
          <p:cNvPr id="22" name="CasellaDiTesto 15">
            <a:extLst>
              <a:ext uri="{FF2B5EF4-FFF2-40B4-BE49-F238E27FC236}">
                <a16:creationId xmlns:a16="http://schemas.microsoft.com/office/drawing/2014/main" id="{3CDB5D60-4BC7-6743-7AEB-C3A328672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2143" y="6022861"/>
            <a:ext cx="30700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 eaLnBrk="1" hangingPunct="1"/>
            <a:r>
              <a:rPr lang="it-IT" altLang="it-IT" sz="1400" dirty="0"/>
              <a:t>Energy and Building </a:t>
            </a:r>
            <a:r>
              <a:rPr lang="it-IT" altLang="it-IT" sz="1400" dirty="0" err="1"/>
              <a:t>Efficiency</a:t>
            </a:r>
            <a:endParaRPr lang="it-IT" altLang="it-IT" sz="1400" dirty="0"/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F3C27FBF-674B-AD59-0CCA-4AA2D19CB0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" r="478"/>
          <a:stretch/>
        </p:blipFill>
        <p:spPr>
          <a:xfrm>
            <a:off x="8682143" y="3962799"/>
            <a:ext cx="3070073" cy="2067485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8DD42259-19A9-25EE-F0D5-4B11F0EB55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5431" y="1506686"/>
            <a:ext cx="4523598" cy="452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23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Relevant Technical Data</a:t>
            </a:r>
            <a:endParaRPr lang="it-IT" altLang="en-US" b="1" dirty="0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6F7E60D0-8EF7-E0AB-06D6-3312A91B3F4D}"/>
              </a:ext>
            </a:extLst>
          </p:cNvPr>
          <p:cNvSpPr/>
          <p:nvPr/>
        </p:nvSpPr>
        <p:spPr>
          <a:xfrm>
            <a:off x="439783" y="1619130"/>
            <a:ext cx="8610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1600" b="1" dirty="0"/>
              <a:t>Input:</a:t>
            </a:r>
            <a:br>
              <a:rPr lang="en-SG" sz="1600" dirty="0"/>
            </a:br>
            <a:r>
              <a:rPr lang="en-SG" sz="1600" dirty="0"/>
              <a:t>AC Voltage (up 180 VAC to 600 VAC) </a:t>
            </a:r>
          </a:p>
          <a:p>
            <a:r>
              <a:rPr lang="en-SG" sz="1600" dirty="0"/>
              <a:t>or DC Voltage (up 254 VDC to 848 VDC)</a:t>
            </a:r>
          </a:p>
          <a:p>
            <a:endParaRPr lang="en-SG" sz="1600" dirty="0"/>
          </a:p>
          <a:p>
            <a:r>
              <a:rPr lang="en-SG" sz="1600" b="1" dirty="0"/>
              <a:t>Output:</a:t>
            </a:r>
            <a:br>
              <a:rPr lang="en-SG" sz="1600" dirty="0"/>
            </a:br>
            <a:r>
              <a:rPr lang="en-SG" altLang="en-US" sz="1600" dirty="0"/>
              <a:t>24 or 48 output VDC</a:t>
            </a:r>
            <a:br>
              <a:rPr lang="en-SG" sz="1600" dirty="0"/>
            </a:br>
            <a:endParaRPr lang="en-SG" sz="1600" dirty="0"/>
          </a:p>
          <a:p>
            <a:r>
              <a:rPr lang="en-SG" sz="1600" b="1" dirty="0"/>
              <a:t>Efficiency:</a:t>
            </a:r>
            <a:endParaRPr lang="en-SG" sz="1600" dirty="0"/>
          </a:p>
          <a:p>
            <a:r>
              <a:rPr lang="en-SG" sz="1600" dirty="0"/>
              <a:t>Up to 95.6 %</a:t>
            </a:r>
          </a:p>
          <a:p>
            <a:endParaRPr lang="en-SG" sz="1600" dirty="0"/>
          </a:p>
          <a:p>
            <a:r>
              <a:rPr lang="en-SG" sz="1600" b="1" dirty="0"/>
              <a:t>Safety Features </a:t>
            </a:r>
            <a:r>
              <a:rPr lang="en-US" sz="1600" b="1" dirty="0"/>
              <a:t>O</a:t>
            </a:r>
            <a:r>
              <a:rPr lang="en-US" altLang="en-US" sz="1600" b="1" dirty="0"/>
              <a:t>utput Protections:</a:t>
            </a:r>
            <a:endParaRPr lang="en-SG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600" dirty="0"/>
              <a:t>Over Current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600" dirty="0"/>
              <a:t>Over Voltage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600" dirty="0"/>
              <a:t>Short Circuit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Over Temperature</a:t>
            </a:r>
            <a:br>
              <a:rPr lang="en-SG" dirty="0"/>
            </a:br>
            <a:endParaRPr lang="en-SG" sz="1600" dirty="0"/>
          </a:p>
          <a:p>
            <a:r>
              <a:rPr lang="en-SG" sz="1600" b="1" dirty="0"/>
              <a:t>Mounting:</a:t>
            </a:r>
            <a:endParaRPr lang="en-SG" sz="1600" dirty="0"/>
          </a:p>
          <a:p>
            <a:r>
              <a:rPr lang="en-SG" sz="1600" dirty="0"/>
              <a:t>Din-Rail mounting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06102C5-998C-1547-2956-2579FAF1BF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4" r="10304"/>
          <a:stretch/>
        </p:blipFill>
        <p:spPr>
          <a:xfrm>
            <a:off x="6972104" y="1437749"/>
            <a:ext cx="3429000" cy="431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80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Relevant Technical Data</a:t>
            </a:r>
            <a:endParaRPr lang="it-IT" altLang="en-US" b="1" dirty="0"/>
          </a:p>
        </p:txBody>
      </p:sp>
      <p:sp>
        <p:nvSpPr>
          <p:cNvPr id="3" name="Rectangle 29">
            <a:extLst>
              <a:ext uri="{FF2B5EF4-FFF2-40B4-BE49-F238E27FC236}">
                <a16:creationId xmlns:a16="http://schemas.microsoft.com/office/drawing/2014/main" id="{1F2D5F0F-77C3-3B60-B651-6179D4AED370}"/>
              </a:ext>
            </a:extLst>
          </p:cNvPr>
          <p:cNvSpPr/>
          <p:nvPr/>
        </p:nvSpPr>
        <p:spPr>
          <a:xfrm>
            <a:off x="439783" y="2375891"/>
            <a:ext cx="44394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600" dirty="0"/>
          </a:p>
          <a:p>
            <a:r>
              <a:rPr lang="it-IT" sz="1600" b="1" dirty="0"/>
              <a:t>Approvals:</a:t>
            </a:r>
          </a:p>
          <a:p>
            <a:endParaRPr lang="it-IT" sz="1600" dirty="0"/>
          </a:p>
          <a:p>
            <a:r>
              <a:rPr lang="en-US" altLang="en-US" sz="1600" dirty="0"/>
              <a:t>CE, UKCA, UL61010-1          </a:t>
            </a:r>
            <a:endParaRPr lang="it-IT" sz="1600" dirty="0"/>
          </a:p>
          <a:p>
            <a:r>
              <a:rPr lang="it-IT" sz="1600" b="1" dirty="0"/>
              <a:t>Insulation voltage:</a:t>
            </a:r>
          </a:p>
          <a:p>
            <a:endParaRPr lang="it-IT" sz="1600" b="1" dirty="0"/>
          </a:p>
          <a:p>
            <a:r>
              <a:rPr lang="en-US" altLang="en-US" sz="1600" dirty="0"/>
              <a:t>Overvoltage category III (no SPDE..4803R)</a:t>
            </a:r>
          </a:p>
          <a:p>
            <a:endParaRPr lang="en-US" altLang="en-US" sz="1600" dirty="0"/>
          </a:p>
          <a:p>
            <a:r>
              <a:rPr lang="en-US" sz="1600" dirty="0"/>
              <a:t>Insulation / withstand voltage (I / O) 4kVAC</a:t>
            </a:r>
            <a:endParaRPr lang="en-US" altLang="en-US" sz="1600" dirty="0"/>
          </a:p>
        </p:txBody>
      </p:sp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3E3B4103-ED57-83BA-46AB-D6C7AC7E11DE}"/>
              </a:ext>
            </a:extLst>
          </p:cNvPr>
          <p:cNvSpPr/>
          <p:nvPr/>
        </p:nvSpPr>
        <p:spPr>
          <a:xfrm rot="16200000">
            <a:off x="6037533" y="1041095"/>
            <a:ext cx="1584545" cy="15514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2Ph 240 </a:t>
            </a:r>
            <a:r>
              <a:rPr lang="en-US" dirty="0"/>
              <a:t>W </a:t>
            </a:r>
            <a:r>
              <a:rPr lang="en-US"/>
              <a:t>24 VDC</a:t>
            </a:r>
            <a:endParaRPr lang="en-MT" dirty="0"/>
          </a:p>
        </p:txBody>
      </p:sp>
      <p:sp>
        <p:nvSpPr>
          <p:cNvPr id="15" name="Rectangle: Rounded Corners 20">
            <a:extLst>
              <a:ext uri="{FF2B5EF4-FFF2-40B4-BE49-F238E27FC236}">
                <a16:creationId xmlns:a16="http://schemas.microsoft.com/office/drawing/2014/main" id="{A8D065F8-6375-37A8-666E-E190D08AF038}"/>
              </a:ext>
            </a:extLst>
          </p:cNvPr>
          <p:cNvSpPr/>
          <p:nvPr/>
        </p:nvSpPr>
        <p:spPr>
          <a:xfrm rot="16200000">
            <a:off x="7999680" y="1041095"/>
            <a:ext cx="1584547" cy="155144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3Ph 240 W 24 / 48 VDC</a:t>
            </a:r>
            <a:endParaRPr lang="en-MT" dirty="0"/>
          </a:p>
        </p:txBody>
      </p:sp>
      <p:sp>
        <p:nvSpPr>
          <p:cNvPr id="17" name="Rectangle: Rounded Corners 21">
            <a:extLst>
              <a:ext uri="{FF2B5EF4-FFF2-40B4-BE49-F238E27FC236}">
                <a16:creationId xmlns:a16="http://schemas.microsoft.com/office/drawing/2014/main" id="{D8EF6AE0-9EF1-3A73-7B0E-EB725BE93286}"/>
              </a:ext>
            </a:extLst>
          </p:cNvPr>
          <p:cNvSpPr/>
          <p:nvPr/>
        </p:nvSpPr>
        <p:spPr>
          <a:xfrm rot="16200000">
            <a:off x="9968061" y="1041093"/>
            <a:ext cx="1584543" cy="15514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3Ph 480 W 24 / 48 VDC</a:t>
            </a:r>
            <a:endParaRPr lang="en-MT" dirty="0"/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9ED6A4CB-1491-0BAB-E1B9-8D28A2F55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35590" y="2883798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5CCF6407-6F66-3868-D45A-45C22C72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860333" y="2883798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C4364626-4461-A770-6618-DE7B6A80E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91953" y="2883798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: Rounded Corners 19">
            <a:extLst>
              <a:ext uri="{FF2B5EF4-FFF2-40B4-BE49-F238E27FC236}">
                <a16:creationId xmlns:a16="http://schemas.microsoft.com/office/drawing/2014/main" id="{1A2C40EE-A10C-1DAE-5A7A-6197CF738D7C}"/>
              </a:ext>
            </a:extLst>
          </p:cNvPr>
          <p:cNvSpPr/>
          <p:nvPr/>
        </p:nvSpPr>
        <p:spPr>
          <a:xfrm rot="16200000">
            <a:off x="4241032" y="1405416"/>
            <a:ext cx="1584544" cy="82279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2Ph 120 W 24 VDC</a:t>
            </a:r>
            <a:endParaRPr lang="en-MT" dirty="0"/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0C4EEAC0-5FF4-830E-5D00-9E67B4E42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35590" y="2883798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: Rounded Corners 19">
            <a:extLst>
              <a:ext uri="{FF2B5EF4-FFF2-40B4-BE49-F238E27FC236}">
                <a16:creationId xmlns:a16="http://schemas.microsoft.com/office/drawing/2014/main" id="{435E817D-8417-C34B-935A-10D2B39B2917}"/>
              </a:ext>
            </a:extLst>
          </p:cNvPr>
          <p:cNvSpPr/>
          <p:nvPr/>
        </p:nvSpPr>
        <p:spPr>
          <a:xfrm rot="16200000">
            <a:off x="6217677" y="4788667"/>
            <a:ext cx="1224258" cy="15514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54 mm </a:t>
            </a:r>
            <a:endParaRPr lang="en-MT" dirty="0"/>
          </a:p>
        </p:txBody>
      </p:sp>
      <p:sp>
        <p:nvSpPr>
          <p:cNvPr id="4" name="Rectangle: Rounded Corners 20">
            <a:extLst>
              <a:ext uri="{FF2B5EF4-FFF2-40B4-BE49-F238E27FC236}">
                <a16:creationId xmlns:a16="http://schemas.microsoft.com/office/drawing/2014/main" id="{3404E19F-407A-7EAA-A2CB-94600FCB5AE2}"/>
              </a:ext>
            </a:extLst>
          </p:cNvPr>
          <p:cNvSpPr/>
          <p:nvPr/>
        </p:nvSpPr>
        <p:spPr>
          <a:xfrm rot="16200000">
            <a:off x="8179827" y="4788670"/>
            <a:ext cx="1224253" cy="155144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54 mm </a:t>
            </a:r>
            <a:endParaRPr lang="en-MT" dirty="0"/>
          </a:p>
        </p:txBody>
      </p:sp>
      <p:sp>
        <p:nvSpPr>
          <p:cNvPr id="6" name="Rectangle: Rounded Corners 21">
            <a:extLst>
              <a:ext uri="{FF2B5EF4-FFF2-40B4-BE49-F238E27FC236}">
                <a16:creationId xmlns:a16="http://schemas.microsoft.com/office/drawing/2014/main" id="{80E08DAC-6238-13F3-FE7F-0A03C7528132}"/>
              </a:ext>
            </a:extLst>
          </p:cNvPr>
          <p:cNvSpPr/>
          <p:nvPr/>
        </p:nvSpPr>
        <p:spPr>
          <a:xfrm rot="16200000">
            <a:off x="10148205" y="4788667"/>
            <a:ext cx="1224256" cy="15514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80 mm </a:t>
            </a:r>
            <a:endParaRPr lang="en-MT" dirty="0"/>
          </a:p>
        </p:txBody>
      </p:sp>
      <p:sp>
        <p:nvSpPr>
          <p:cNvPr id="10" name="Rectangle: Rounded Corners 19">
            <a:extLst>
              <a:ext uri="{FF2B5EF4-FFF2-40B4-BE49-F238E27FC236}">
                <a16:creationId xmlns:a16="http://schemas.microsoft.com/office/drawing/2014/main" id="{9D3082DF-8E81-95CD-1AAA-23A92E2A2B27}"/>
              </a:ext>
            </a:extLst>
          </p:cNvPr>
          <p:cNvSpPr/>
          <p:nvPr/>
        </p:nvSpPr>
        <p:spPr>
          <a:xfrm rot="16200000">
            <a:off x="4421172" y="5152990"/>
            <a:ext cx="1224261" cy="82279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41 mm </a:t>
            </a:r>
            <a:endParaRPr lang="en-MT" dirty="0"/>
          </a:p>
        </p:txBody>
      </p:sp>
      <p:pic>
        <p:nvPicPr>
          <p:cNvPr id="5" name="Picture 4" descr="http://globaltechled.com/wp-content/uploads/2016/02/CULUS-Listed.png">
            <a:extLst>
              <a:ext uri="{FF2B5EF4-FFF2-40B4-BE49-F238E27FC236}">
                <a16:creationId xmlns:a16="http://schemas.microsoft.com/office/drawing/2014/main" id="{4B51303E-5A40-A628-F88F-66C8B2E69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329" y="3120942"/>
            <a:ext cx="427898" cy="30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228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it-IT" b="1" dirty="0"/>
              <a:t>Relevant Technical Data</a:t>
            </a:r>
            <a:endParaRPr lang="it-IT" altLang="en-US" b="1" dirty="0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03D52C1A-3DD5-5664-931A-04244405C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4230" y="1794353"/>
            <a:ext cx="4320000" cy="4320000"/>
          </a:xfrm>
          <a:prstGeom prst="rect">
            <a:avLst/>
          </a:prstGeom>
        </p:spPr>
      </p:pic>
      <p:sp>
        <p:nvSpPr>
          <p:cNvPr id="15" name="Callout: Line with Accent Bar 24">
            <a:extLst>
              <a:ext uri="{FF2B5EF4-FFF2-40B4-BE49-F238E27FC236}">
                <a16:creationId xmlns:a16="http://schemas.microsoft.com/office/drawing/2014/main" id="{8145D43C-64CC-A594-0F14-45044856E57B}"/>
              </a:ext>
            </a:extLst>
          </p:cNvPr>
          <p:cNvSpPr/>
          <p:nvPr/>
        </p:nvSpPr>
        <p:spPr>
          <a:xfrm>
            <a:off x="8837108" y="3798276"/>
            <a:ext cx="1828800" cy="609600"/>
          </a:xfrm>
          <a:prstGeom prst="accentCallout1">
            <a:avLst>
              <a:gd name="adj1" fmla="val 48544"/>
              <a:gd name="adj2" fmla="val -7991"/>
              <a:gd name="adj3" fmla="val 31648"/>
              <a:gd name="adj4" fmla="val -72889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DIN rail mounting clip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17" name="Callout: Line with Accent Bar 26">
            <a:extLst>
              <a:ext uri="{FF2B5EF4-FFF2-40B4-BE49-F238E27FC236}">
                <a16:creationId xmlns:a16="http://schemas.microsoft.com/office/drawing/2014/main" id="{F22E9763-F9D4-0BF7-495A-67A694F31D46}"/>
              </a:ext>
            </a:extLst>
          </p:cNvPr>
          <p:cNvSpPr/>
          <p:nvPr/>
        </p:nvSpPr>
        <p:spPr>
          <a:xfrm>
            <a:off x="835873" y="4289153"/>
            <a:ext cx="1828800" cy="609600"/>
          </a:xfrm>
          <a:prstGeom prst="accentCallout1">
            <a:avLst>
              <a:gd name="adj1" fmla="val 53629"/>
              <a:gd name="adj2" fmla="val 111543"/>
              <a:gd name="adj3" fmla="val -36185"/>
              <a:gd name="adj4" fmla="val 196773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Model reference &amp; ratings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21" name="Callout: Line with Accent Bar 28">
            <a:extLst>
              <a:ext uri="{FF2B5EF4-FFF2-40B4-BE49-F238E27FC236}">
                <a16:creationId xmlns:a16="http://schemas.microsoft.com/office/drawing/2014/main" id="{E61747FF-EF1B-373B-A968-9E14EC813B24}"/>
              </a:ext>
            </a:extLst>
          </p:cNvPr>
          <p:cNvSpPr/>
          <p:nvPr/>
        </p:nvSpPr>
        <p:spPr>
          <a:xfrm>
            <a:off x="8837108" y="1867929"/>
            <a:ext cx="1828800" cy="609600"/>
          </a:xfrm>
          <a:prstGeom prst="accentCallout1">
            <a:avLst>
              <a:gd name="adj1" fmla="val 46875"/>
              <a:gd name="adj2" fmla="val -8854"/>
              <a:gd name="adj3" fmla="val 257652"/>
              <a:gd name="adj4" fmla="val -164372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Green LED for DC output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2" name="Callout: Line with Accent Bar 28">
            <a:extLst>
              <a:ext uri="{FF2B5EF4-FFF2-40B4-BE49-F238E27FC236}">
                <a16:creationId xmlns:a16="http://schemas.microsoft.com/office/drawing/2014/main" id="{747834B6-EF43-2FD2-1B85-E738D59EE594}"/>
              </a:ext>
            </a:extLst>
          </p:cNvPr>
          <p:cNvSpPr/>
          <p:nvPr/>
        </p:nvSpPr>
        <p:spPr>
          <a:xfrm>
            <a:off x="8837108" y="1038058"/>
            <a:ext cx="1828800" cy="609600"/>
          </a:xfrm>
          <a:prstGeom prst="accentCallout1">
            <a:avLst>
              <a:gd name="adj1" fmla="val 45313"/>
              <a:gd name="adj2" fmla="val -9375"/>
              <a:gd name="adj3" fmla="val 368041"/>
              <a:gd name="adj4" fmla="val -166261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Output voltage adjustment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19" name="Callout: Line with Accent Bar 27">
            <a:extLst>
              <a:ext uri="{FF2B5EF4-FFF2-40B4-BE49-F238E27FC236}">
                <a16:creationId xmlns:a16="http://schemas.microsoft.com/office/drawing/2014/main" id="{EE777106-9B52-1E71-DC44-E16884FE93AD}"/>
              </a:ext>
            </a:extLst>
          </p:cNvPr>
          <p:cNvSpPr/>
          <p:nvPr/>
        </p:nvSpPr>
        <p:spPr>
          <a:xfrm>
            <a:off x="835873" y="5455084"/>
            <a:ext cx="1828800" cy="609600"/>
          </a:xfrm>
          <a:prstGeom prst="accentCallout1">
            <a:avLst>
              <a:gd name="adj1" fmla="val 54143"/>
              <a:gd name="adj2" fmla="val 111201"/>
              <a:gd name="adj3" fmla="val -11006"/>
              <a:gd name="adj4" fmla="val 209482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Input terminals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5" name="Callout: Line with Accent Bar 30">
            <a:extLst>
              <a:ext uri="{FF2B5EF4-FFF2-40B4-BE49-F238E27FC236}">
                <a16:creationId xmlns:a16="http://schemas.microsoft.com/office/drawing/2014/main" id="{8AAEBE38-CB71-ACEE-530D-82F669820EA0}"/>
              </a:ext>
            </a:extLst>
          </p:cNvPr>
          <p:cNvSpPr/>
          <p:nvPr/>
        </p:nvSpPr>
        <p:spPr>
          <a:xfrm>
            <a:off x="835873" y="1867929"/>
            <a:ext cx="1828800" cy="609600"/>
          </a:xfrm>
          <a:prstGeom prst="accentCallout1">
            <a:avLst>
              <a:gd name="adj1" fmla="val 53629"/>
              <a:gd name="adj2" fmla="val 110501"/>
              <a:gd name="adj3" fmla="val 153573"/>
              <a:gd name="adj4" fmla="val 196308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Output terminals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6" name="Callout: Line with Accent Bar 28">
            <a:extLst>
              <a:ext uri="{FF2B5EF4-FFF2-40B4-BE49-F238E27FC236}">
                <a16:creationId xmlns:a16="http://schemas.microsoft.com/office/drawing/2014/main" id="{7233E9DA-527B-AE07-EA05-DD89572FA2D7}"/>
              </a:ext>
            </a:extLst>
          </p:cNvPr>
          <p:cNvSpPr/>
          <p:nvPr/>
        </p:nvSpPr>
        <p:spPr>
          <a:xfrm>
            <a:off x="8837108" y="2697800"/>
            <a:ext cx="1828800" cy="609600"/>
          </a:xfrm>
          <a:prstGeom prst="accentCallout1">
            <a:avLst>
              <a:gd name="adj1" fmla="val 46875"/>
              <a:gd name="adj2" fmla="val -8854"/>
              <a:gd name="adj3" fmla="val 162105"/>
              <a:gd name="adj4" fmla="val -164714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Red LED for DC output Overload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7" name="Callout: Line with Accent Bar 26">
            <a:extLst>
              <a:ext uri="{FF2B5EF4-FFF2-40B4-BE49-F238E27FC236}">
                <a16:creationId xmlns:a16="http://schemas.microsoft.com/office/drawing/2014/main" id="{DE13385C-403A-DEB3-DAFC-35C66F025A51}"/>
              </a:ext>
            </a:extLst>
          </p:cNvPr>
          <p:cNvSpPr/>
          <p:nvPr/>
        </p:nvSpPr>
        <p:spPr>
          <a:xfrm>
            <a:off x="835873" y="3104433"/>
            <a:ext cx="1828800" cy="609600"/>
          </a:xfrm>
          <a:prstGeom prst="accentCallout1">
            <a:avLst>
              <a:gd name="adj1" fmla="val 53629"/>
              <a:gd name="adj2" fmla="val 111543"/>
              <a:gd name="adj3" fmla="val 73747"/>
              <a:gd name="adj4" fmla="val 216637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Front space for product identification</a:t>
            </a:r>
            <a:endParaRPr lang="en-MT" sz="1400" dirty="0">
              <a:solidFill>
                <a:schemeClr val="tx1"/>
              </a:solidFill>
            </a:endParaRPr>
          </a:p>
        </p:txBody>
      </p:sp>
      <p:sp>
        <p:nvSpPr>
          <p:cNvPr id="10" name="Callout: Line with Accent Bar 24">
            <a:extLst>
              <a:ext uri="{FF2B5EF4-FFF2-40B4-BE49-F238E27FC236}">
                <a16:creationId xmlns:a16="http://schemas.microsoft.com/office/drawing/2014/main" id="{A30AF5FA-0599-9241-EA24-7E713A86B17D}"/>
              </a:ext>
            </a:extLst>
          </p:cNvPr>
          <p:cNvSpPr/>
          <p:nvPr/>
        </p:nvSpPr>
        <p:spPr>
          <a:xfrm>
            <a:off x="8837108" y="4898753"/>
            <a:ext cx="1828800" cy="1165931"/>
          </a:xfrm>
          <a:prstGeom prst="accentCallout1">
            <a:avLst>
              <a:gd name="adj1" fmla="val 48544"/>
              <a:gd name="adj2" fmla="val -7991"/>
              <a:gd name="adj3" fmla="val -43113"/>
              <a:gd name="adj4" fmla="val -158848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PC monitoring and Remote control switch</a:t>
            </a:r>
          </a:p>
          <a:p>
            <a:r>
              <a:rPr lang="en-US" sz="1400" dirty="0">
                <a:solidFill>
                  <a:schemeClr val="tx1"/>
                </a:solidFill>
              </a:rPr>
              <a:t>(only SPDE..4803R) </a:t>
            </a:r>
            <a:endParaRPr lang="en-M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24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b="1" dirty="0"/>
              <a:t>Product Nomenclature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104FC5-BAE3-972C-634C-2CCADE5E9842}"/>
              </a:ext>
            </a:extLst>
          </p:cNvPr>
          <p:cNvSpPr/>
          <p:nvPr/>
        </p:nvSpPr>
        <p:spPr>
          <a:xfrm>
            <a:off x="5308639" y="2748751"/>
            <a:ext cx="1130709" cy="32379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24</a:t>
            </a:r>
            <a:endParaRPr lang="en-MT" dirty="0">
              <a:solidFill>
                <a:schemeClr val="tx1"/>
              </a:solidFill>
            </a:endParaRPr>
          </a:p>
        </p:txBody>
      </p:sp>
      <p:sp>
        <p:nvSpPr>
          <p:cNvPr id="3" name="Rectangle 21">
            <a:extLst>
              <a:ext uri="{FF2B5EF4-FFF2-40B4-BE49-F238E27FC236}">
                <a16:creationId xmlns:a16="http://schemas.microsoft.com/office/drawing/2014/main" id="{ABCD6EE9-056D-E1E7-161B-4CC08566E61D}"/>
              </a:ext>
            </a:extLst>
          </p:cNvPr>
          <p:cNvSpPr/>
          <p:nvPr/>
        </p:nvSpPr>
        <p:spPr>
          <a:xfrm>
            <a:off x="5313554" y="4131464"/>
            <a:ext cx="1138085" cy="32379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240</a:t>
            </a:r>
            <a:endParaRPr lang="en-MT" dirty="0">
              <a:solidFill>
                <a:schemeClr val="tx1"/>
              </a:solidFill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E8F7BDC-1814-DB5C-B273-5AAC4DE582F7}"/>
              </a:ext>
            </a:extLst>
          </p:cNvPr>
          <p:cNvSpPr/>
          <p:nvPr/>
        </p:nvSpPr>
        <p:spPr>
          <a:xfrm>
            <a:off x="6548478" y="1439036"/>
            <a:ext cx="4727575" cy="61118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SPME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/>
                </a:solidFill>
              </a:rPr>
              <a:t>Switching Power Modular Evolution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279E43-1DB8-AA06-2CF0-CCC1BCD937D1}"/>
              </a:ext>
            </a:extLst>
          </p:cNvPr>
          <p:cNvSpPr/>
          <p:nvPr/>
        </p:nvSpPr>
        <p:spPr>
          <a:xfrm>
            <a:off x="6562765" y="2910648"/>
            <a:ext cx="4713288" cy="7302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Rated output voltage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24: </a:t>
            </a:r>
            <a:r>
              <a:rPr lang="en-US" sz="1600" dirty="0">
                <a:solidFill>
                  <a:schemeClr val="tx1"/>
                </a:solidFill>
              </a:rPr>
              <a:t>24 VDC</a:t>
            </a:r>
            <a:r>
              <a:rPr lang="en-US" sz="1600" b="1" dirty="0">
                <a:solidFill>
                  <a:schemeClr val="tx1"/>
                </a:solidFill>
              </a:rPr>
              <a:t>, 48: </a:t>
            </a:r>
            <a:r>
              <a:rPr lang="en-US" sz="1600" dirty="0">
                <a:solidFill>
                  <a:schemeClr val="tx1"/>
                </a:solidFill>
              </a:rPr>
              <a:t>48 VDC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C7EAE8BA-0A1D-7691-37F4-78F7A7A743A5}"/>
              </a:ext>
            </a:extLst>
          </p:cNvPr>
          <p:cNvSpPr/>
          <p:nvPr/>
        </p:nvSpPr>
        <p:spPr>
          <a:xfrm>
            <a:off x="6562764" y="3933193"/>
            <a:ext cx="4713289" cy="142246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Rated output power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120: </a:t>
            </a:r>
            <a:r>
              <a:rPr lang="en-US" sz="1600" dirty="0">
                <a:solidFill>
                  <a:schemeClr val="tx1"/>
                </a:solidFill>
              </a:rPr>
              <a:t>120 W</a:t>
            </a:r>
            <a:endParaRPr lang="en-US" sz="1600" b="1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240: </a:t>
            </a:r>
            <a:r>
              <a:rPr lang="en-US" sz="1600" dirty="0">
                <a:solidFill>
                  <a:schemeClr val="tx1"/>
                </a:solidFill>
              </a:rPr>
              <a:t>240 W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480:</a:t>
            </a:r>
            <a:r>
              <a:rPr lang="en-US" sz="1600" dirty="0">
                <a:solidFill>
                  <a:schemeClr val="tx1"/>
                </a:solidFill>
              </a:rPr>
              <a:t> 480 W</a:t>
            </a:r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43750A50-65B3-DE0E-8805-188F6D64E6B8}"/>
              </a:ext>
            </a:extLst>
          </p:cNvPr>
          <p:cNvSpPr/>
          <p:nvPr/>
        </p:nvSpPr>
        <p:spPr>
          <a:xfrm>
            <a:off x="6546890" y="5587173"/>
            <a:ext cx="4729163" cy="72072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Input type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2: </a:t>
            </a:r>
            <a:r>
              <a:rPr lang="en-US" sz="1600" dirty="0">
                <a:solidFill>
                  <a:schemeClr val="tx1"/>
                </a:solidFill>
              </a:rPr>
              <a:t>Two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phase input</a:t>
            </a:r>
          </a:p>
          <a:p>
            <a:pPr>
              <a:defRPr/>
            </a:pPr>
            <a:r>
              <a:rPr lang="en-US" sz="1600" b="1" dirty="0">
                <a:solidFill>
                  <a:schemeClr val="tx1"/>
                </a:solidFill>
              </a:rPr>
              <a:t>3: </a:t>
            </a:r>
            <a:r>
              <a:rPr lang="en-US" sz="1600" dirty="0">
                <a:solidFill>
                  <a:schemeClr val="tx1"/>
                </a:solidFill>
              </a:rPr>
              <a:t>Three phase input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39">
            <a:extLst>
              <a:ext uri="{FF2B5EF4-FFF2-40B4-BE49-F238E27FC236}">
                <a16:creationId xmlns:a16="http://schemas.microsoft.com/office/drawing/2014/main" id="{A3349905-C281-5224-5534-DFEFDB0AFD37}"/>
              </a:ext>
            </a:extLst>
          </p:cNvPr>
          <p:cNvSpPr/>
          <p:nvPr/>
        </p:nvSpPr>
        <p:spPr>
          <a:xfrm>
            <a:off x="5308640" y="1420836"/>
            <a:ext cx="1130710" cy="6293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SPDE</a:t>
            </a:r>
            <a:endParaRPr lang="en-MT" dirty="0">
              <a:solidFill>
                <a:schemeClr val="tx1"/>
              </a:solidFill>
            </a:endParaRPr>
          </a:p>
        </p:txBody>
      </p:sp>
      <p:sp>
        <p:nvSpPr>
          <p:cNvPr id="17" name="Rectangle 48">
            <a:extLst>
              <a:ext uri="{FF2B5EF4-FFF2-40B4-BE49-F238E27FC236}">
                <a16:creationId xmlns:a16="http://schemas.microsoft.com/office/drawing/2014/main" id="{1B74D8CA-384A-871F-4AC4-E668393BA1CA}"/>
              </a:ext>
            </a:extLst>
          </p:cNvPr>
          <p:cNvSpPr/>
          <p:nvPr/>
        </p:nvSpPr>
        <p:spPr>
          <a:xfrm>
            <a:off x="5301263" y="5482349"/>
            <a:ext cx="1138085" cy="32379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  <a:endParaRPr lang="en-MT" dirty="0">
              <a:solidFill>
                <a:schemeClr val="tx1"/>
              </a:solidFill>
            </a:endParaRPr>
          </a:p>
        </p:txBody>
      </p:sp>
      <p:cxnSp>
        <p:nvCxnSpPr>
          <p:cNvPr id="18" name="Shape 12">
            <a:extLst>
              <a:ext uri="{FF2B5EF4-FFF2-40B4-BE49-F238E27FC236}">
                <a16:creationId xmlns:a16="http://schemas.microsoft.com/office/drawing/2014/main" id="{D2D5F009-A2F9-A7B4-4D8C-9BF3A4AC380A}"/>
              </a:ext>
            </a:extLst>
          </p:cNvPr>
          <p:cNvCxnSpPr>
            <a:cxnSpLocks/>
            <a:stCxn id="17" idx="2"/>
            <a:endCxn id="15" idx="1"/>
          </p:cNvCxnSpPr>
          <p:nvPr/>
        </p:nvCxnSpPr>
        <p:spPr>
          <a:xfrm rot="16200000" flipH="1">
            <a:off x="6137901" y="5538547"/>
            <a:ext cx="141394" cy="676584"/>
          </a:xfrm>
          <a:prstGeom prst="bentConnector2">
            <a:avLst/>
          </a:prstGeom>
          <a:ln w="63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hape 12">
            <a:extLst>
              <a:ext uri="{FF2B5EF4-FFF2-40B4-BE49-F238E27FC236}">
                <a16:creationId xmlns:a16="http://schemas.microsoft.com/office/drawing/2014/main" id="{641A3D3F-9348-1E2A-58CA-16628FD6899D}"/>
              </a:ext>
            </a:extLst>
          </p:cNvPr>
          <p:cNvCxnSpPr>
            <a:cxnSpLocks/>
            <a:stCxn id="3" idx="2"/>
            <a:endCxn id="10" idx="1"/>
          </p:cNvCxnSpPr>
          <p:nvPr/>
        </p:nvCxnSpPr>
        <p:spPr>
          <a:xfrm rot="16200000" flipH="1">
            <a:off x="6128096" y="4209757"/>
            <a:ext cx="189169" cy="680167"/>
          </a:xfrm>
          <a:prstGeom prst="bentConnector2">
            <a:avLst/>
          </a:prstGeom>
          <a:ln w="63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hape 12">
            <a:extLst>
              <a:ext uri="{FF2B5EF4-FFF2-40B4-BE49-F238E27FC236}">
                <a16:creationId xmlns:a16="http://schemas.microsoft.com/office/drawing/2014/main" id="{156ABB8B-4D3F-67D0-03C9-C08089537627}"/>
              </a:ext>
            </a:extLst>
          </p:cNvPr>
          <p:cNvCxnSpPr>
            <a:cxnSpLocks/>
            <a:stCxn id="2" idx="2"/>
            <a:endCxn id="6" idx="1"/>
          </p:cNvCxnSpPr>
          <p:nvPr/>
        </p:nvCxnSpPr>
        <p:spPr>
          <a:xfrm rot="16200000" flipH="1">
            <a:off x="6116765" y="2829772"/>
            <a:ext cx="203229" cy="688771"/>
          </a:xfrm>
          <a:prstGeom prst="bentConnector2">
            <a:avLst/>
          </a:prstGeom>
          <a:ln w="63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>
            <a:extLst>
              <a:ext uri="{FF2B5EF4-FFF2-40B4-BE49-F238E27FC236}">
                <a16:creationId xmlns:a16="http://schemas.microsoft.com/office/drawing/2014/main" id="{25AF1DA5-E54E-B95C-A878-058B59298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24158" y="1541111"/>
            <a:ext cx="2520000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10CAB12B-E2CB-222E-461C-278A95EB0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24158" y="3957258"/>
            <a:ext cx="2520000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96C95CCC-0789-45E7-CF7B-1225B7A2D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73" y="3957258"/>
            <a:ext cx="2520000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92D71780-1D5F-051B-D542-4341A8DF4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73" y="1541111"/>
            <a:ext cx="2520000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641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2A00C3E2-4919-2017-0DEB-C3F0B260881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DAA76BD-F427-369C-6220-A7670AAA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83" y="1080000"/>
            <a:ext cx="113124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Relevant Technical Data - Models</a:t>
            </a:r>
            <a:endParaRPr lang="it-IT" altLang="en-US" b="1" dirty="0"/>
          </a:p>
        </p:txBody>
      </p:sp>
      <p:graphicFrame>
        <p:nvGraphicFramePr>
          <p:cNvPr id="3" name="Table 1">
            <a:extLst>
              <a:ext uri="{FF2B5EF4-FFF2-40B4-BE49-F238E27FC236}">
                <a16:creationId xmlns:a16="http://schemas.microsoft.com/office/drawing/2014/main" id="{28D70604-C94B-7023-99D8-62F516BF6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046262"/>
              </p:ext>
            </p:extLst>
          </p:nvPr>
        </p:nvGraphicFramePr>
        <p:xfrm>
          <a:off x="571501" y="1609325"/>
          <a:ext cx="10953752" cy="14327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990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1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3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0875">
                  <a:extLst>
                    <a:ext uri="{9D8B030D-6E8A-4147-A177-3AD203B41FA5}">
                      <a16:colId xmlns:a16="http://schemas.microsoft.com/office/drawing/2014/main" val="2258426055"/>
                    </a:ext>
                  </a:extLst>
                </a:gridCol>
              </a:tblGrid>
              <a:tr h="281975">
                <a:tc>
                  <a:txBody>
                    <a:bodyPr/>
                    <a:lstStyle/>
                    <a:p>
                      <a:pPr algn="ctr"/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2Ph 120 W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2Ph 240 W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3Ph 240 W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3Ph 480 W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950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VDC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SPDE241202R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SPDE242402R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SPDE242403R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SPDE244803R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950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VDC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SPDE482403R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SPDE484803R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Picture 2">
            <a:extLst>
              <a:ext uri="{FF2B5EF4-FFF2-40B4-BE49-F238E27FC236}">
                <a16:creationId xmlns:a16="http://schemas.microsoft.com/office/drawing/2014/main" id="{9324DDCD-1CA0-4FCA-2EF4-CE6C116E1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89266" y="3458946"/>
            <a:ext cx="288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243713D-FDDE-88E7-7B13-89BAF5286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00198" y="3458946"/>
            <a:ext cx="288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D6FFE98-6BC8-DB40-4643-EC20718BC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63223" y="3458946"/>
            <a:ext cx="288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CD71DC17-E54F-30E8-B49F-AA7029C94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491" y="3458946"/>
            <a:ext cx="288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4553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416876072FF24299BEFF10243FB41A" ma:contentTypeVersion="14" ma:contentTypeDescription="Create a new document." ma:contentTypeScope="" ma:versionID="97186ff0108aec6e372129de1d3a010e">
  <xsd:schema xmlns:xsd="http://www.w3.org/2001/XMLSchema" xmlns:xs="http://www.w3.org/2001/XMLSchema" xmlns:p="http://schemas.microsoft.com/office/2006/metadata/properties" xmlns:ns2="c946058c-6404-46c6-80f9-cc9bc47a191c" xmlns:ns3="3c5ac03e-77d9-4eeb-ab4b-70dc9038ef2a" targetNamespace="http://schemas.microsoft.com/office/2006/metadata/properties" ma:root="true" ma:fieldsID="4d011f58575872e11205e18a513b66b5" ns2:_="" ns3:_="">
    <xsd:import namespace="c946058c-6404-46c6-80f9-cc9bc47a191c"/>
    <xsd:import namespace="3c5ac03e-77d9-4eeb-ab4b-70dc9038ef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46058c-6404-46c6-80f9-cc9bc47a19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2b32b6a-837c-41a4-b3e1-50d397faef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5ac03e-77d9-4eeb-ab4b-70dc9038ef2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e4a7e2f-f60a-4ad3-a39f-2b716e6ea396}" ma:internalName="TaxCatchAll" ma:showField="CatchAllData" ma:web="3c5ac03e-77d9-4eeb-ab4b-70dc9038ef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37ECCF-F012-465D-9C03-34BECA45F3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46058c-6404-46c6-80f9-cc9bc47a191c"/>
    <ds:schemaRef ds:uri="3c5ac03e-77d9-4eeb-ab4b-70dc9038ef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54DA20-12CE-46D8-91C6-1051508E33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63395</TotalTime>
  <Words>1251</Words>
  <Application>Microsoft Office PowerPoint</Application>
  <PresentationFormat>Widescreen</PresentationFormat>
  <Paragraphs>271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Impact</vt:lpstr>
      <vt:lpstr>Symbol</vt:lpstr>
      <vt:lpstr>Times New Roman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Viviana Sandon</dc:creator>
  <cp:lastModifiedBy>Logan MacWebb</cp:lastModifiedBy>
  <cp:revision>235</cp:revision>
  <cp:lastPrinted>2022-06-30T07:54:25Z</cp:lastPrinted>
  <dcterms:created xsi:type="dcterms:W3CDTF">2022-06-29T15:00:20Z</dcterms:created>
  <dcterms:modified xsi:type="dcterms:W3CDTF">2023-08-10T20:02:31Z</dcterms:modified>
</cp:coreProperties>
</file>